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6.xml" ContentType="application/vnd.openxmlformats-officedocument.themeOverride+xml"/>
  <Override PartName="/ppt/notesSlides/notesSlide52.xml" ContentType="application/vnd.openxmlformats-officedocument.presentationml.notesSlide+xml"/>
  <Override PartName="/ppt/theme/themeOverride7.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92" r:id="rId32"/>
    <p:sldId id="294" r:id="rId33"/>
    <p:sldId id="293" r:id="rId34"/>
    <p:sldId id="314" r:id="rId35"/>
    <p:sldId id="284" r:id="rId36"/>
    <p:sldId id="285" r:id="rId37"/>
    <p:sldId id="296" r:id="rId38"/>
    <p:sldId id="297" r:id="rId39"/>
    <p:sldId id="298" r:id="rId40"/>
    <p:sldId id="299" r:id="rId41"/>
    <p:sldId id="310" r:id="rId42"/>
    <p:sldId id="300" r:id="rId43"/>
    <p:sldId id="301" r:id="rId44"/>
    <p:sldId id="302" r:id="rId45"/>
    <p:sldId id="303" r:id="rId46"/>
    <p:sldId id="304" r:id="rId47"/>
    <p:sldId id="305" r:id="rId48"/>
    <p:sldId id="306" r:id="rId49"/>
    <p:sldId id="307" r:id="rId50"/>
    <p:sldId id="308" r:id="rId51"/>
    <p:sldId id="309" r:id="rId52"/>
    <p:sldId id="311" r:id="rId53"/>
    <p:sldId id="312" r:id="rId54"/>
    <p:sldId id="313" r:id="rId55"/>
    <p:sldId id="286" r:id="rId56"/>
    <p:sldId id="318" r:id="rId57"/>
    <p:sldId id="315" r:id="rId58"/>
    <p:sldId id="316" r:id="rId59"/>
    <p:sldId id="317" r:id="rId60"/>
    <p:sldId id="25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2F2F2"/>
    <a:srgbClr val="FAFAFA"/>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4" autoAdjust="0"/>
    <p:restoredTop sz="67217" autoAdjust="0"/>
  </p:normalViewPr>
  <p:slideViewPr>
    <p:cSldViewPr snapToGrid="0">
      <p:cViewPr varScale="1">
        <p:scale>
          <a:sx n="105" d="100"/>
          <a:sy n="105" d="100"/>
        </p:scale>
        <p:origin x="2856" y="192"/>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9/11/23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&lt;highlight&gt;. As we can see &lt;highlight&gt;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be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&lt;click&gt;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&lt;highlight&gt; is always “true” and can never be changed. However, because we have this &lt;highlight&gt; condition and break statement, the loop will terminate at “</a:t>
            </a:r>
            <a:r>
              <a:rPr lang="en-PH" dirty="0" err="1"/>
              <a:t>i</a:t>
            </a:r>
            <a:r>
              <a:rPr lang="en-PH" dirty="0"/>
              <a:t>=15”. Also because of this &lt;highlight&gt; continue statement before the call to </a:t>
            </a:r>
            <a:r>
              <a:rPr lang="en-PH" dirty="0" err="1"/>
              <a:t>cout</a:t>
            </a:r>
            <a:r>
              <a:rPr lang="en-PH" dirty="0"/>
              <a:t>, the program will not print 5 and 12 in the screen, and instead shall continue to the next iteration.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need…).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&lt;highlight&gt;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&lt;highlight&gt; so when we try to print p again, we are faced with “segmentation fault error”, terminates the program and preventing us our &lt;highlight&gt;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&lt;highlight&gt; “greeting”. We then started a range-based for-loop to iterate through “greeting”. &lt;highlight&gt;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output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an array of integers called &lt;click&gt; “</a:t>
            </a:r>
            <a:r>
              <a:rPr lang="en-PH" dirty="0" err="1"/>
              <a:t>xs</a:t>
            </a:r>
            <a:r>
              <a:rPr lang="en-PH" dirty="0"/>
              <a:t>”.  &lt;click&gt; Notice that there is no equal sign between the variable and the initialization list. This is called uniform initialization a concept introduced in modern </a:t>
            </a:r>
            <a:r>
              <a:rPr lang="en-PH" dirty="0" err="1"/>
              <a:t>c++</a:t>
            </a:r>
            <a:r>
              <a:rPr lang="en-PH" dirty="0"/>
              <a:t> to allow initialization without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Now for the for-each loop. &lt;click&gt; We are interested only of 3</a:t>
            </a:r>
            <a:r>
              <a:rPr lang="en-PH" baseline="30000" dirty="0"/>
              <a:t>rd</a:t>
            </a:r>
            <a:r>
              <a:rPr lang="en-PH" dirty="0"/>
              <a:t> and the 12</a:t>
            </a:r>
            <a:r>
              <a:rPr lang="en-PH" baseline="30000" dirty="0"/>
              <a:t>th</a:t>
            </a:r>
            <a:r>
              <a:rPr lang="en-PH" dirty="0"/>
              <a:t> elements of </a:t>
            </a:r>
            <a:r>
              <a:rPr lang="en-PH" dirty="0" err="1"/>
              <a:t>xs</a:t>
            </a:r>
            <a:r>
              <a:rPr lang="en-PH" dirty="0"/>
              <a:t>, so we input the pointer to those elements as the first 2 arguments to the for-each function. The last argument has to be a function. So we creates a lambda function &lt;click&gt; that casts an int to a char and prints on the screen. We’ll discuss about lambda functions when we come to the topic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final output of the for-each expression is printing “Hello OED!” to the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 having discuss all the looping  constructs possible in C++, we are now ready to discuss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5931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3 sections. The first section is a rundown of prerequisite topics needed for our exercise solution. These are concepts that are not taught in the course module and would give us a more modern approach to our solution. The second section we will read the problem statement. And the final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are now going to discuss &lt;click&gt; (Dimensions…) . For example an integer data type has a size of 4 bytes, which means when we declare a variable of type “int” the compiler will allocate 4 bytes of memory for the variable.</a:t>
            </a:r>
          </a:p>
          <a:p>
            <a:endParaRPr lang="en-PH" dirty="0"/>
          </a:p>
          <a:p>
            <a:r>
              <a:rPr lang="en-PH" dirty="0"/>
              <a:t>With regards to this topic, we will the cover the following &lt;click&gt; (Primitive…) &lt;click&gt;, (The </a:t>
            </a:r>
            <a:r>
              <a:rPr lang="en-PH" dirty="0" err="1"/>
              <a:t>sizeof</a:t>
            </a:r>
            <a:r>
              <a:rPr lang="en-PH" dirty="0"/>
              <a:t>…) &lt;click&gt; (Modern…) &lt;click&gt; And finally we will tackle derived data types. So let’s get into it…</a:t>
            </a:r>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98198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(Dimensions…)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57107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22</a:t>
            </a:fld>
            <a:endParaRPr lang="en-PH"/>
          </a:p>
        </p:txBody>
      </p:sp>
    </p:spTree>
    <p:extLst>
      <p:ext uri="{BB962C8B-B14F-4D97-AF65-F5344CB8AC3E}">
        <p14:creationId xmlns:p14="http://schemas.microsoft.com/office/powerpoint/2010/main" val="193797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Now, we don’t have to memorize all these. We just need to know the available type name and we determine the size in bytes and except for floating point types we can also find range of values using…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23</a:t>
            </a:fld>
            <a:endParaRPr lang="en-PH"/>
          </a:p>
        </p:txBody>
      </p:sp>
    </p:spTree>
    <p:extLst>
      <p:ext uri="{BB962C8B-B14F-4D97-AF65-F5344CB8AC3E}">
        <p14:creationId xmlns:p14="http://schemas.microsoft.com/office/powerpoint/2010/main" val="42233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err="1"/>
              <a:t>Sizeof</a:t>
            </a:r>
            <a:r>
              <a:rPr lang="en-PH" sz="1200" dirty="0"/>
              <a:t> operator returns the size in bytes of its argument. &lt;highlight&gt; The argument can be a data type &lt;highlight&gt; or a variable name. &lt;highlight&gt;.  Here size of char array is 15, we explain about the dimension of derived data type in the next slides. Here, &lt;highlight&gt; x is declared as auto with the value 55.55. If we want to know the type name of a variable we use &lt;highlight&gt; the operator “</a:t>
            </a:r>
            <a:r>
              <a:rPr lang="en-PH" sz="1200" dirty="0" err="1"/>
              <a:t>typeid</a:t>
            </a:r>
            <a:r>
              <a:rPr lang="en-PH" sz="1200" dirty="0"/>
              <a:t>”. </a:t>
            </a:r>
            <a:r>
              <a:rPr lang="en-PH" sz="1200" dirty="0" err="1"/>
              <a:t>Typeid</a:t>
            </a:r>
            <a:r>
              <a:rPr lang="en-PH" sz="1200" dirty="0"/>
              <a:t> returns a character code of the type name of a variable, in this case it is “d” &lt;highlight&gt; for double type &lt;highlight&gt;.</a:t>
            </a:r>
          </a:p>
          <a:p>
            <a:endParaRPr lang="en-PH" sz="1200" dirty="0"/>
          </a:p>
          <a:p>
            <a:r>
              <a:rPr lang="en-PH" sz="1200" dirty="0"/>
              <a:t>We can also calculate the value range of type by converting the size from byte to bits and feeding it as an exponent of 2 &lt;highlight&gt;. As you can see our calculated range &lt;highlight&gt; is exactly the same as the tabulated value range &lt;click&gt;. I will not be detailing more about how the calculation is done. It is sufficed to say that we don’t need to memorize the tables we presented earlier.</a:t>
            </a:r>
          </a:p>
        </p:txBody>
      </p:sp>
      <p:sp>
        <p:nvSpPr>
          <p:cNvPr id="4" name="Slide Number Placeholder 3"/>
          <p:cNvSpPr>
            <a:spLocks noGrp="1"/>
          </p:cNvSpPr>
          <p:nvPr>
            <p:ph type="sldNum" sz="quarter" idx="5"/>
          </p:nvPr>
        </p:nvSpPr>
        <p:spPr/>
        <p:txBody>
          <a:bodyPr/>
          <a:lstStyle/>
          <a:p>
            <a:fld id="{96E00453-2EDD-49FF-AAE1-87DF6C6ACF0C}" type="slidenum">
              <a:rPr lang="en-PH" smtClean="0"/>
              <a:t>24</a:t>
            </a:fld>
            <a:endParaRPr lang="en-PH"/>
          </a:p>
        </p:txBody>
      </p:sp>
    </p:spTree>
    <p:extLst>
      <p:ext uri="{BB962C8B-B14F-4D97-AF65-F5344CB8AC3E}">
        <p14:creationId xmlns:p14="http://schemas.microsoft.com/office/powerpoint/2010/main" val="45055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So far, we have discussed data types that contains only a single value.  There also derived data types that stores multiple values in a single variable.  One of this derived types is Arrays.  &lt;click&gt; Arrays is defined by the properties as follows.&lt;click&gt;(An array is…) &lt;click&gt; (Array elements…) &lt;click&gt; (The number…) &lt;click&gt; (Array elements…). Contiguous means elements are saved side-by-side in memory.</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25</a:t>
            </a:fld>
            <a:endParaRPr lang="en-PH"/>
          </a:p>
        </p:txBody>
      </p:sp>
    </p:spTree>
    <p:extLst>
      <p:ext uri="{BB962C8B-B14F-4D97-AF65-F5344CB8AC3E}">
        <p14:creationId xmlns:p14="http://schemas.microsoft.com/office/powerpoint/2010/main" val="721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In this presentation we will introduce array type provided by the C++ Standard Template Library (STL). &lt;click&gt; (STL Arrays…). The major difference between C-style and STL arrays is the way they are declared. &lt;click&gt; The C-style array &lt;highlight&gt; is declared by providing the type, followed by the number of elements inside square brackets. The STL array is &lt;highlight&gt; is declared by invoking the array class followed by type and number of elements in pointed brackets and lastly the variable name. As you can see, they both can be initialized using unified initialization &lt;highlight&gt; that we have discussed before. However, since STL arrays are not part of  the original C language, you have to include the array class header &lt;click&gt; and you have to specify the array class is inside the std namespace. It is good to note that the C++ committee has promoted STL arrays for years now, without much success. C-style array is still quite popular and if programmers want to use STL they go for vector instead of STL array, primarily because vector is a dynamic array. We’ll discuss more about vectors  in part 2.</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26</a:t>
            </a:fld>
            <a:endParaRPr lang="en-PH"/>
          </a:p>
        </p:txBody>
      </p:sp>
    </p:spTree>
    <p:extLst>
      <p:ext uri="{BB962C8B-B14F-4D97-AF65-F5344CB8AC3E}">
        <p14:creationId xmlns:p14="http://schemas.microsoft.com/office/powerpoint/2010/main" val="226635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(Accessing…)  In order to access an element you to know its index. &lt;click&gt; (Index…). You have to remember that… &lt;click&gt;. This means that… &lt;click&gt;.  &lt;click&gt; (An example…) </a:t>
            </a:r>
          </a:p>
        </p:txBody>
      </p:sp>
      <p:sp>
        <p:nvSpPr>
          <p:cNvPr id="4" name="Slide Number Placeholder 3"/>
          <p:cNvSpPr>
            <a:spLocks noGrp="1"/>
          </p:cNvSpPr>
          <p:nvPr>
            <p:ph type="sldNum" sz="quarter" idx="5"/>
          </p:nvPr>
        </p:nvSpPr>
        <p:spPr/>
        <p:txBody>
          <a:bodyPr/>
          <a:lstStyle/>
          <a:p>
            <a:fld id="{96E00453-2EDD-49FF-AAE1-87DF6C6ACF0C}" type="slidenum">
              <a:rPr lang="en-PH" smtClean="0"/>
              <a:t>27</a:t>
            </a:fld>
            <a:endParaRPr lang="en-PH"/>
          </a:p>
        </p:txBody>
      </p:sp>
    </p:spTree>
    <p:extLst>
      <p:ext uri="{BB962C8B-B14F-4D97-AF65-F5344CB8AC3E}">
        <p14:creationId xmlns:p14="http://schemas.microsoft.com/office/powerpoint/2010/main" val="214449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 we declare an array of integers from 1 to 10. &lt;highlight&gt;. To access an element we use the square bracket operator &lt;highlight&gt; with the index number inside. But remember that arrays are zero based. So to access the 7</a:t>
            </a:r>
            <a:r>
              <a:rPr lang="en-PH" baseline="30000" dirty="0"/>
              <a:t>th</a:t>
            </a:r>
            <a:r>
              <a:rPr lang="en-PH" dirty="0"/>
              <a:t> element the index would be index-6. We can also use the bracket operator to modify an element. &lt;highlight&gt; Here we first assign the 8</a:t>
            </a:r>
            <a:r>
              <a:rPr lang="en-PH" baseline="30000" dirty="0"/>
              <a:t>th</a:t>
            </a:r>
            <a:r>
              <a:rPr lang="en-PH" dirty="0"/>
              <a:t> element a value of 25, and then we again assign it the value of the 1</a:t>
            </a:r>
            <a:r>
              <a:rPr lang="en-PH" baseline="30000" dirty="0"/>
              <a:t>st</a:t>
            </a:r>
            <a:r>
              <a:rPr lang="en-PH" dirty="0"/>
              <a:t> element (that is the index-0) plus 100.</a:t>
            </a:r>
          </a:p>
        </p:txBody>
      </p:sp>
      <p:sp>
        <p:nvSpPr>
          <p:cNvPr id="4" name="Slide Number Placeholder 3"/>
          <p:cNvSpPr>
            <a:spLocks noGrp="1"/>
          </p:cNvSpPr>
          <p:nvPr>
            <p:ph type="sldNum" sz="quarter" idx="5"/>
          </p:nvPr>
        </p:nvSpPr>
        <p:spPr/>
        <p:txBody>
          <a:bodyPr/>
          <a:lstStyle/>
          <a:p>
            <a:fld id="{96E00453-2EDD-49FF-AAE1-87DF6C6ACF0C}" type="slidenum">
              <a:rPr lang="en-PH" smtClean="0"/>
              <a:t>28</a:t>
            </a:fld>
            <a:endParaRPr lang="en-PH"/>
          </a:p>
        </p:txBody>
      </p:sp>
    </p:spTree>
    <p:extLst>
      <p:ext uri="{BB962C8B-B14F-4D97-AF65-F5344CB8AC3E}">
        <p14:creationId xmlns:p14="http://schemas.microsoft.com/office/powerpoint/2010/main" val="192638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can use the all the loop type we’ve discussed to traverse an array. Here we use an imperative for-loop &lt;highlight&gt; and range-based for-loop &lt;highlight&gt;. Notice that the range-based for loop is much clearer but using the imperative for-loop &lt;highlight&gt; we are able to change the values of the arrays elements.</a:t>
            </a:r>
          </a:p>
        </p:txBody>
      </p:sp>
      <p:sp>
        <p:nvSpPr>
          <p:cNvPr id="4" name="Slide Number Placeholder 3"/>
          <p:cNvSpPr>
            <a:spLocks noGrp="1"/>
          </p:cNvSpPr>
          <p:nvPr>
            <p:ph type="sldNum" sz="quarter" idx="5"/>
          </p:nvPr>
        </p:nvSpPr>
        <p:spPr/>
        <p:txBody>
          <a:bodyPr/>
          <a:lstStyle/>
          <a:p>
            <a:fld id="{96E00453-2EDD-49FF-AAE1-87DF6C6ACF0C}" type="slidenum">
              <a:rPr lang="en-PH" smtClean="0"/>
              <a:t>29</a:t>
            </a:fld>
            <a:endParaRPr lang="en-PH"/>
          </a:p>
        </p:txBody>
      </p:sp>
    </p:spTree>
    <p:extLst>
      <p:ext uri="{BB962C8B-B14F-4D97-AF65-F5344CB8AC3E}">
        <p14:creationId xmlns:p14="http://schemas.microsoft.com/office/powerpoint/2010/main" val="428324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type of array we are discussing so far has one dimension. &lt;click&gt; We can think of a one-dimensional array as the row in an Excel worksheet &lt;highlight&gt;. A two-dimensional array would be one worksheet &lt;highlight&gt; with both  row &lt;highlight&gt; and column &lt;highlight&gt;. A three-dimensional array is like the whole workbook with multiple worksheets &lt;highlight&gt;  each have its own rows columns. A four-dimensional array &lt;click&gt; is like a spreadsheet project file folder with several workbooks inside. Higher order dimension array is also possible.</a:t>
            </a:r>
          </a:p>
        </p:txBody>
      </p:sp>
      <p:sp>
        <p:nvSpPr>
          <p:cNvPr id="4" name="Slide Number Placeholder 3"/>
          <p:cNvSpPr>
            <a:spLocks noGrp="1"/>
          </p:cNvSpPr>
          <p:nvPr>
            <p:ph type="sldNum" sz="quarter" idx="5"/>
          </p:nvPr>
        </p:nvSpPr>
        <p:spPr/>
        <p:txBody>
          <a:bodyPr/>
          <a:lstStyle/>
          <a:p>
            <a:fld id="{96E00453-2EDD-49FF-AAE1-87DF6C6ACF0C}" type="slidenum">
              <a:rPr lang="en-PH" smtClean="0"/>
              <a:t>30</a:t>
            </a:fld>
            <a:endParaRPr lang="en-PH"/>
          </a:p>
        </p:txBody>
      </p:sp>
    </p:spTree>
    <p:extLst>
      <p:ext uri="{BB962C8B-B14F-4D97-AF65-F5344CB8AC3E}">
        <p14:creationId xmlns:p14="http://schemas.microsoft.com/office/powerpoint/2010/main" val="2616490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&lt;click&gt;We show here how declare an 10x15  2-dimensional array &lt;highlight&gt; and how to iterate though its elements &lt;highlight&gt;. </a:t>
            </a:r>
          </a:p>
        </p:txBody>
      </p:sp>
      <p:sp>
        <p:nvSpPr>
          <p:cNvPr id="4" name="Slide Number Placeholder 3"/>
          <p:cNvSpPr>
            <a:spLocks noGrp="1"/>
          </p:cNvSpPr>
          <p:nvPr>
            <p:ph type="sldNum" sz="quarter" idx="5"/>
          </p:nvPr>
        </p:nvSpPr>
        <p:spPr/>
        <p:txBody>
          <a:bodyPr/>
          <a:lstStyle/>
          <a:p>
            <a:fld id="{96E00453-2EDD-49FF-AAE1-87DF6C6ACF0C}" type="slidenum">
              <a:rPr lang="en-PH" smtClean="0"/>
              <a:t>31</a:t>
            </a:fld>
            <a:endParaRPr lang="en-PH"/>
          </a:p>
        </p:txBody>
      </p:sp>
    </p:spTree>
    <p:extLst>
      <p:ext uri="{BB962C8B-B14F-4D97-AF65-F5344CB8AC3E}">
        <p14:creationId xmlns:p14="http://schemas.microsoft.com/office/powerpoint/2010/main" val="63456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Being a class STL arrays has the advantage having some built-in methods. Here some of the useful methods. </a:t>
            </a:r>
          </a:p>
          <a:p>
            <a:endParaRPr lang="en-PH" dirty="0"/>
          </a:p>
          <a:p>
            <a:r>
              <a:rPr lang="en-PH" dirty="0"/>
              <a:t>&lt;click&gt; The at method is similar to the square brackets operator, but you cannot use to mutate an element, however it is safe because it will throw an error if you try to access an index &lt;= size of the array.</a:t>
            </a:r>
          </a:p>
          <a:p>
            <a:endParaRPr lang="en-PH" dirty="0"/>
          </a:p>
          <a:p>
            <a:r>
              <a:rPr lang="en-PH" dirty="0"/>
              <a:t>&lt;click&gt; Size method returns the number of elements of an array.</a:t>
            </a:r>
          </a:p>
          <a:p>
            <a:endParaRPr lang="en-PH" dirty="0"/>
          </a:p>
          <a:p>
            <a:r>
              <a:rPr lang="en-PH" dirty="0"/>
              <a:t>&lt;click&gt; Fill method assigns its input to all elements of an array.</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32</a:t>
            </a:fld>
            <a:endParaRPr lang="en-PH"/>
          </a:p>
        </p:txBody>
      </p:sp>
    </p:spTree>
    <p:extLst>
      <p:ext uri="{BB962C8B-B14F-4D97-AF65-F5344CB8AC3E}">
        <p14:creationId xmlns:p14="http://schemas.microsoft.com/office/powerpoint/2010/main" val="191847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empty method returns true if the array is empty and false otherwise.</a:t>
            </a:r>
          </a:p>
          <a:p>
            <a:r>
              <a:rPr lang="en-PH" dirty="0"/>
              <a:t>&lt;click&gt; front returns the value of the first element while,</a:t>
            </a:r>
          </a:p>
          <a:p>
            <a:r>
              <a:rPr lang="en-PH" dirty="0"/>
              <a:t>&lt;click&gt; back method returns the value of the last element.</a:t>
            </a:r>
          </a:p>
          <a:p>
            <a:endParaRPr lang="en-PH" dirty="0"/>
          </a:p>
          <a:p>
            <a:r>
              <a:rPr lang="en-PH" dirty="0"/>
              <a:t>There are other methods available, but these are the most commonly used.</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33</a:t>
            </a:fld>
            <a:endParaRPr lang="en-PH"/>
          </a:p>
        </p:txBody>
      </p:sp>
    </p:spTree>
    <p:extLst>
      <p:ext uri="{BB962C8B-B14F-4D97-AF65-F5344CB8AC3E}">
        <p14:creationId xmlns:p14="http://schemas.microsoft.com/office/powerpoint/2010/main" val="112941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34</a:t>
            </a:fld>
            <a:endParaRPr lang="en-PH"/>
          </a:p>
        </p:txBody>
      </p:sp>
    </p:spTree>
    <p:extLst>
      <p:ext uri="{BB962C8B-B14F-4D97-AF65-F5344CB8AC3E}">
        <p14:creationId xmlns:p14="http://schemas.microsoft.com/office/powerpoint/2010/main" val="604288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35</a:t>
            </a:fld>
            <a:endParaRPr lang="en-PH"/>
          </a:p>
        </p:txBody>
      </p:sp>
    </p:spTree>
    <p:extLst>
      <p:ext uri="{BB962C8B-B14F-4D97-AF65-F5344CB8AC3E}">
        <p14:creationId xmlns:p14="http://schemas.microsoft.com/office/powerpoint/2010/main" val="654294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 With this we conclude our discussion on data types and we shall move on with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36</a:t>
            </a:fld>
            <a:endParaRPr lang="en-PH"/>
          </a:p>
        </p:txBody>
      </p:sp>
    </p:spTree>
    <p:extLst>
      <p:ext uri="{BB962C8B-B14F-4D97-AF65-F5344CB8AC3E}">
        <p14:creationId xmlns:p14="http://schemas.microsoft.com/office/powerpoint/2010/main" val="1824172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last topic of part 1, which is (Introduction…) &lt;click&gt;. Function is one of the most important concepts in programming. It is a way of grouping snippets of code for future use. Think of a function as like the mathematical functions we learned in high school algebra. Mathematical functions accepts value and returns a value. Except in programming functions may not accept a value and may not return a value.</a:t>
            </a:r>
          </a:p>
          <a:p>
            <a:endParaRPr lang="en-PH" dirty="0"/>
          </a:p>
          <a:p>
            <a:r>
              <a:rPr lang="en-PH" dirty="0"/>
              <a:t>In this section we will discuss about the following. &lt;click&gt; &lt;click&gt; …</a:t>
            </a:r>
          </a:p>
        </p:txBody>
      </p:sp>
      <p:sp>
        <p:nvSpPr>
          <p:cNvPr id="4" name="Slide Number Placeholder 3"/>
          <p:cNvSpPr>
            <a:spLocks noGrp="1"/>
          </p:cNvSpPr>
          <p:nvPr>
            <p:ph type="sldNum" sz="quarter" idx="5"/>
          </p:nvPr>
        </p:nvSpPr>
        <p:spPr/>
        <p:txBody>
          <a:bodyPr/>
          <a:lstStyle/>
          <a:p>
            <a:fld id="{96E00453-2EDD-49FF-AAE1-87DF6C6ACF0C}" type="slidenum">
              <a:rPr lang="en-PH" smtClean="0"/>
              <a:t>37</a:t>
            </a:fld>
            <a:endParaRPr lang="en-PH"/>
          </a:p>
        </p:txBody>
      </p:sp>
    </p:spTree>
    <p:extLst>
      <p:ext uri="{BB962C8B-B14F-4D97-AF65-F5344CB8AC3E}">
        <p14:creationId xmlns:p14="http://schemas.microsoft.com/office/powerpoint/2010/main" val="1431098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in C++ have the following syntax. Function starts with…</a:t>
            </a:r>
          </a:p>
          <a:p>
            <a:endParaRPr lang="en-PH" dirty="0"/>
          </a:p>
          <a:p>
            <a:r>
              <a:rPr lang="en-PH" dirty="0"/>
              <a:t>&lt;click&gt; The return type, which is the data type of the output of the function. Followed by…</a:t>
            </a:r>
          </a:p>
          <a:p>
            <a:r>
              <a:rPr lang="en-PH" dirty="0"/>
              <a:t>&lt;click&gt; The function name, which the name to be used to call the function. Followed by…</a:t>
            </a:r>
          </a:p>
          <a:p>
            <a:r>
              <a:rPr lang="en-PH" dirty="0"/>
              <a:t>&lt;click&gt; The parameters, which are variables representing the input/s of the function. They should be proceeded by their types, separated by commas and enclosed in parenthesis. A function can have none, one or more parameters. Next is…</a:t>
            </a:r>
          </a:p>
          <a:p>
            <a:r>
              <a:rPr lang="en-PH" dirty="0"/>
              <a:t>&lt;click&gt;  The function code block or body is where the functions logic, statements and calculations codes are written.</a:t>
            </a:r>
          </a:p>
          <a:p>
            <a:r>
              <a:rPr lang="en-PH" dirty="0"/>
              <a:t>&lt;click&gt; Normally written at the end of the function is the keyword “return”, which says that the function is ending and returning to caller, followed by the output or </a:t>
            </a:r>
            <a:r>
              <a:rPr lang="en-PH" dirty="0" err="1"/>
              <a:t>return_value</a:t>
            </a:r>
            <a:r>
              <a:rPr lang="en-PH" dirty="0"/>
              <a:t> which should have the data type as the return type at the beginning of the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38</a:t>
            </a:fld>
            <a:endParaRPr lang="en-PH"/>
          </a:p>
        </p:txBody>
      </p:sp>
    </p:spTree>
    <p:extLst>
      <p:ext uri="{BB962C8B-B14F-4D97-AF65-F5344CB8AC3E}">
        <p14:creationId xmlns:p14="http://schemas.microsoft.com/office/powerpoint/2010/main" val="3622846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Invoking or Calling a Function is easy. &lt;click&gt; (To call…). The input should have the same types as in the function parameters. &lt;click&gt; (The function…) &lt;click&gt;  (An example… )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39</a:t>
            </a:fld>
            <a:endParaRPr lang="en-PH"/>
          </a:p>
        </p:txBody>
      </p:sp>
    </p:spTree>
    <p:extLst>
      <p:ext uri="{BB962C8B-B14F-4D97-AF65-F5344CB8AC3E}">
        <p14:creationId xmlns:p14="http://schemas.microsoft.com/office/powerpoint/2010/main" val="46009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&lt;highlight&gt; how easy it is to call a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40</a:t>
            </a:fld>
            <a:endParaRPr lang="en-PH"/>
          </a:p>
        </p:txBody>
      </p:sp>
    </p:spTree>
    <p:extLst>
      <p:ext uri="{BB962C8B-B14F-4D97-AF65-F5344CB8AC3E}">
        <p14:creationId xmlns:p14="http://schemas.microsoft.com/office/powerpoint/2010/main" val="3160835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 arguments can be passed to the parameters in 2 ways. &lt;click&gt; (Pass…). In pass by value only a copy of the argument is passed to the function, hence, the function cannot change the original variable. &lt;click&gt; (Pass…) In pass by reference, a reference of the argument is passed to the function, any change in the argument by the function will change the original variable. &lt;click&gt; In the example below, the first function &lt;highlight&gt; is having its argument pass by value, while the second is pass by reference &lt;highlight&gt;. The first function has no affect the value of the original variable &lt;highlight&gt;, while the second changed it.&lt;highlight&gt;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41</a:t>
            </a:fld>
            <a:endParaRPr lang="en-PH"/>
          </a:p>
        </p:txBody>
      </p:sp>
    </p:spTree>
    <p:extLst>
      <p:ext uri="{BB962C8B-B14F-4D97-AF65-F5344CB8AC3E}">
        <p14:creationId xmlns:p14="http://schemas.microsoft.com/office/powerpoint/2010/main" val="1407578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C++ programs contains a function called &lt;highlight&gt; “main”. &lt;click&gt;  (Main function…) This means that this is the function that system automatically calls when a program is started. That is why &lt;click&gt;  (Main function…) . It cannot be inside a class or function or any other data structure. Otherwise, the system will not be able to find it. &lt;click&gt; (Main function…) but it &lt;click&gt; (MUST…). A return value of zero means the program exits successfully. Any other number means the program existed with error.</a:t>
            </a:r>
          </a:p>
        </p:txBody>
      </p:sp>
      <p:sp>
        <p:nvSpPr>
          <p:cNvPr id="4" name="Slide Number Placeholder 3"/>
          <p:cNvSpPr>
            <a:spLocks noGrp="1"/>
          </p:cNvSpPr>
          <p:nvPr>
            <p:ph type="sldNum" sz="quarter" idx="5"/>
          </p:nvPr>
        </p:nvSpPr>
        <p:spPr/>
        <p:txBody>
          <a:bodyPr/>
          <a:lstStyle/>
          <a:p>
            <a:fld id="{96E00453-2EDD-49FF-AAE1-87DF6C6ACF0C}" type="slidenum">
              <a:rPr lang="en-PH" smtClean="0"/>
              <a:t>42</a:t>
            </a:fld>
            <a:endParaRPr lang="en-PH"/>
          </a:p>
        </p:txBody>
      </p:sp>
    </p:spTree>
    <p:extLst>
      <p:ext uri="{BB962C8B-B14F-4D97-AF65-F5344CB8AC3E}">
        <p14:creationId xmlns:p14="http://schemas.microsoft.com/office/powerpoint/2010/main" val="3883922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will now have a rundown of some special types functions that you may encounter. First is &lt;click&gt; (Void..) Mathematically all functions should return a value. But not in C++. A void function is a function that doesn’t return a value. In some programing language like Pascal this is distinguished from function and is called a procedure. Void functions are proceeded by the keyword void &lt;highlight&gt;.</a:t>
            </a:r>
          </a:p>
        </p:txBody>
      </p:sp>
      <p:sp>
        <p:nvSpPr>
          <p:cNvPr id="4" name="Slide Number Placeholder 3"/>
          <p:cNvSpPr>
            <a:spLocks noGrp="1"/>
          </p:cNvSpPr>
          <p:nvPr>
            <p:ph type="sldNum" sz="quarter" idx="5"/>
          </p:nvPr>
        </p:nvSpPr>
        <p:spPr/>
        <p:txBody>
          <a:bodyPr/>
          <a:lstStyle/>
          <a:p>
            <a:fld id="{96E00453-2EDD-49FF-AAE1-87DF6C6ACF0C}" type="slidenum">
              <a:rPr lang="en-PH" smtClean="0"/>
              <a:t>43</a:t>
            </a:fld>
            <a:endParaRPr lang="en-PH"/>
          </a:p>
        </p:txBody>
      </p:sp>
    </p:spTree>
    <p:extLst>
      <p:ext uri="{BB962C8B-B14F-4D97-AF65-F5344CB8AC3E}">
        <p14:creationId xmlns:p14="http://schemas.microsoft.com/office/powerpoint/2010/main" val="2611561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 recursive function is a function that calls itself &lt;highlight&gt;. In functional programming it is preferred over looping because it is much clearer. In an imperative language like C++ however, where the compiler does not support recursive function optimization recursive function for large number of repetition will quickly crash the program. You may also make your own recursive function optimization, but that is an advanced concept for this presentation.</a:t>
            </a:r>
          </a:p>
        </p:txBody>
      </p:sp>
      <p:sp>
        <p:nvSpPr>
          <p:cNvPr id="4" name="Slide Number Placeholder 3"/>
          <p:cNvSpPr>
            <a:spLocks noGrp="1"/>
          </p:cNvSpPr>
          <p:nvPr>
            <p:ph type="sldNum" sz="quarter" idx="5"/>
          </p:nvPr>
        </p:nvSpPr>
        <p:spPr/>
        <p:txBody>
          <a:bodyPr/>
          <a:lstStyle/>
          <a:p>
            <a:fld id="{96E00453-2EDD-49FF-AAE1-87DF6C6ACF0C}" type="slidenum">
              <a:rPr lang="en-PH" smtClean="0"/>
              <a:t>44</a:t>
            </a:fld>
            <a:endParaRPr lang="en-PH"/>
          </a:p>
        </p:txBody>
      </p:sp>
    </p:spTree>
    <p:extLst>
      <p:ext uri="{BB962C8B-B14F-4D97-AF65-F5344CB8AC3E}">
        <p14:creationId xmlns:p14="http://schemas.microsoft.com/office/powerpoint/2010/main" val="1181914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C++ STL provides a a ton of built-in functions you only need to know where the functions are. In this example the sine can be found in the </a:t>
            </a:r>
            <a:r>
              <a:rPr lang="en-PH" dirty="0" err="1"/>
              <a:t>cmath</a:t>
            </a:r>
            <a:r>
              <a:rPr lang="en-PH" dirty="0"/>
              <a:t> library hence the </a:t>
            </a:r>
            <a:r>
              <a:rPr lang="en-PH" dirty="0" err="1"/>
              <a:t>cmath</a:t>
            </a:r>
            <a:r>
              <a:rPr lang="en-PH" dirty="0"/>
              <a:t> header &lt;highlight&gt; should be included. Use of built-in functions are preferred instead of inventing your own because built-in functions are optimized by the compiler and is well tested. </a:t>
            </a:r>
          </a:p>
        </p:txBody>
      </p:sp>
      <p:sp>
        <p:nvSpPr>
          <p:cNvPr id="4" name="Slide Number Placeholder 3"/>
          <p:cNvSpPr>
            <a:spLocks noGrp="1"/>
          </p:cNvSpPr>
          <p:nvPr>
            <p:ph type="sldNum" sz="quarter" idx="5"/>
          </p:nvPr>
        </p:nvSpPr>
        <p:spPr/>
        <p:txBody>
          <a:bodyPr/>
          <a:lstStyle/>
          <a:p>
            <a:fld id="{96E00453-2EDD-49FF-AAE1-87DF6C6ACF0C}" type="slidenum">
              <a:rPr lang="en-PH" smtClean="0"/>
              <a:t>45</a:t>
            </a:fld>
            <a:endParaRPr lang="en-PH"/>
          </a:p>
        </p:txBody>
      </p:sp>
    </p:spTree>
    <p:extLst>
      <p:ext uri="{BB962C8B-B14F-4D97-AF65-F5344CB8AC3E}">
        <p14:creationId xmlns:p14="http://schemas.microsoft.com/office/powerpoint/2010/main" val="1716070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that are found inside a struct or class is called methods. To call a method the &lt;highlight&gt; ”dot” notation is used.</a:t>
            </a:r>
          </a:p>
        </p:txBody>
      </p:sp>
      <p:sp>
        <p:nvSpPr>
          <p:cNvPr id="4" name="Slide Number Placeholder 3"/>
          <p:cNvSpPr>
            <a:spLocks noGrp="1"/>
          </p:cNvSpPr>
          <p:nvPr>
            <p:ph type="sldNum" sz="quarter" idx="5"/>
          </p:nvPr>
        </p:nvSpPr>
        <p:spPr/>
        <p:txBody>
          <a:bodyPr/>
          <a:lstStyle/>
          <a:p>
            <a:fld id="{96E00453-2EDD-49FF-AAE1-87DF6C6ACF0C}" type="slidenum">
              <a:rPr lang="en-PH" smtClean="0"/>
              <a:t>46</a:t>
            </a:fld>
            <a:endParaRPr lang="en-PH"/>
          </a:p>
        </p:txBody>
      </p:sp>
    </p:spTree>
    <p:extLst>
      <p:ext uri="{BB962C8B-B14F-4D97-AF65-F5344CB8AC3E}">
        <p14:creationId xmlns:p14="http://schemas.microsoft.com/office/powerpoint/2010/main" val="2031256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(Default…) &lt;click&gt; (Overloading..)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47</a:t>
            </a:fld>
            <a:endParaRPr lang="en-PH"/>
          </a:p>
        </p:txBody>
      </p:sp>
    </p:spTree>
    <p:extLst>
      <p:ext uri="{BB962C8B-B14F-4D97-AF65-F5344CB8AC3E}">
        <p14:creationId xmlns:p14="http://schemas.microsoft.com/office/powerpoint/2010/main" val="421836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the function input is given a default value of 1 &lt;highlight&gt; so that when it is called without argument &lt;highlight&gt;  it will be invoked as if the input value is 1. The function is also overloaded &lt;highlight&gt; with a different parameter type. And when called with the other type it will run the correct function version.</a:t>
            </a:r>
          </a:p>
        </p:txBody>
      </p:sp>
      <p:sp>
        <p:nvSpPr>
          <p:cNvPr id="4" name="Slide Number Placeholder 3"/>
          <p:cNvSpPr>
            <a:spLocks noGrp="1"/>
          </p:cNvSpPr>
          <p:nvPr>
            <p:ph type="sldNum" sz="quarter" idx="5"/>
          </p:nvPr>
        </p:nvSpPr>
        <p:spPr/>
        <p:txBody>
          <a:bodyPr/>
          <a:lstStyle/>
          <a:p>
            <a:fld id="{96E00453-2EDD-49FF-AAE1-87DF6C6ACF0C}" type="slidenum">
              <a:rPr lang="en-PH" smtClean="0"/>
              <a:t>48</a:t>
            </a:fld>
            <a:endParaRPr lang="en-PH"/>
          </a:p>
        </p:txBody>
      </p:sp>
    </p:spTree>
    <p:extLst>
      <p:ext uri="{BB962C8B-B14F-4D97-AF65-F5344CB8AC3E}">
        <p14:creationId xmlns:p14="http://schemas.microsoft.com/office/powerpoint/2010/main" val="2833926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functions we have implemented so far is written on top of the main function. This is because the C++ compiler reads the source code file from top the bottom. The human mind thinks differently, though. We want to see first what the program supposed to do (which is explained in the main function) and then look-up on the supporting functions. The solution is prototyping. &lt;click&gt; &lt;click&gt; In the example below functions are declared/prototyped on top of main &lt;highlight&gt; and implemented below main &lt;highlight&gt;. When the compiler reads this file it will understand that we expect an implementation of the declared functions somewhere in the source code.</a:t>
            </a:r>
          </a:p>
        </p:txBody>
      </p:sp>
      <p:sp>
        <p:nvSpPr>
          <p:cNvPr id="4" name="Slide Number Placeholder 3"/>
          <p:cNvSpPr>
            <a:spLocks noGrp="1"/>
          </p:cNvSpPr>
          <p:nvPr>
            <p:ph type="sldNum" sz="quarter" idx="5"/>
          </p:nvPr>
        </p:nvSpPr>
        <p:spPr/>
        <p:txBody>
          <a:bodyPr/>
          <a:lstStyle/>
          <a:p>
            <a:fld id="{96E00453-2EDD-49FF-AAE1-87DF6C6ACF0C}" type="slidenum">
              <a:rPr lang="en-PH" smtClean="0"/>
              <a:t>49</a:t>
            </a:fld>
            <a:endParaRPr lang="en-PH"/>
          </a:p>
        </p:txBody>
      </p:sp>
    </p:spTree>
    <p:extLst>
      <p:ext uri="{BB962C8B-B14F-4D97-AF65-F5344CB8AC3E}">
        <p14:creationId xmlns:p14="http://schemas.microsoft.com/office/powerpoint/2010/main" val="52544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&lt;highlight&gt;. In this case </a:t>
            </a:r>
            <a:r>
              <a:rPr lang="en-PH" dirty="0" err="1"/>
              <a:t>i</a:t>
            </a:r>
            <a:r>
              <a:rPr lang="en-PH" dirty="0"/>
              <a:t>=10. (Don’t worry about the keyword “auto”, I will discuss it when we get to part 2).</a:t>
            </a:r>
          </a:p>
          <a:p>
            <a:endParaRPr lang="en-PH" dirty="0"/>
          </a:p>
          <a:p>
            <a:r>
              <a:rPr lang="en-PH" dirty="0"/>
              <a:t>Then we set the condition or limit. &lt;</a:t>
            </a:r>
            <a:r>
              <a:rPr lang="en-PH" dirty="0" err="1"/>
              <a:t>hightlight</a:t>
            </a:r>
            <a:r>
              <a:rPr lang="en-PH" dirty="0"/>
              <a:t>&gt;. That is </a:t>
            </a:r>
            <a:r>
              <a:rPr lang="en-PH" dirty="0" err="1"/>
              <a:t>i</a:t>
            </a:r>
            <a:r>
              <a:rPr lang="en-PH" dirty="0"/>
              <a:t>&lt;10. Then we tell the loop how to update the iterator in each step of iteration. &lt;highlight&gt;. That is increment by one. And then &lt;highlight&gt; we go to the loop body which tells the program what to do while the condition is still met.  In this case print the value of i+1. &lt;</a:t>
            </a:r>
            <a:r>
              <a:rPr lang="en-PH" dirty="0" err="1"/>
              <a:t>higlight</a:t>
            </a:r>
            <a:r>
              <a:rPr lang="en-PH" dirty="0"/>
              <a:t>&gt;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(Function…) So, if we have this function &lt;click&gt;, the signature is this &lt;click&gt;. &lt;click&gt; (Function…) To create a function pointer we begin with a function signature &lt;click&gt; and we then insert the pointer name in between the return type and the parameter types &lt;click&gt;. The pointer name should be enclosed in parenthesis. Since pointers is transferable, function pointers can be made to point to any function as long as it has the same function signature.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50</a:t>
            </a:fld>
            <a:endParaRPr lang="en-PH"/>
          </a:p>
        </p:txBody>
      </p:sp>
    </p:spTree>
    <p:extLst>
      <p:ext uri="{BB962C8B-B14F-4D97-AF65-F5344CB8AC3E}">
        <p14:creationId xmlns:p14="http://schemas.microsoft.com/office/powerpoint/2010/main" val="3606554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2 functions of different functionality but of the same signature are created &lt;highlight&gt;. We then create a function pointer &lt;highlight&gt; with the same signature. We then assign the function pointer &lt;highlight&gt; to the address of each of the functions we previously defined and run it. Function pointers are very useful in Menu programs.</a:t>
            </a:r>
          </a:p>
        </p:txBody>
      </p:sp>
      <p:sp>
        <p:nvSpPr>
          <p:cNvPr id="4" name="Slide Number Placeholder 3"/>
          <p:cNvSpPr>
            <a:spLocks noGrp="1"/>
          </p:cNvSpPr>
          <p:nvPr>
            <p:ph type="sldNum" sz="quarter" idx="5"/>
          </p:nvPr>
        </p:nvSpPr>
        <p:spPr/>
        <p:txBody>
          <a:bodyPr/>
          <a:lstStyle/>
          <a:p>
            <a:fld id="{96E00453-2EDD-49FF-AAE1-87DF6C6ACF0C}" type="slidenum">
              <a:rPr lang="en-PH" smtClean="0"/>
              <a:t>51</a:t>
            </a:fld>
            <a:endParaRPr lang="en-PH"/>
          </a:p>
        </p:txBody>
      </p:sp>
    </p:spTree>
    <p:extLst>
      <p:ext uri="{BB962C8B-B14F-4D97-AF65-F5344CB8AC3E}">
        <p14:creationId xmlns:p14="http://schemas.microsoft.com/office/powerpoint/2010/main" val="4150650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(A lambda…) It is usually used to define a function which is used only one time and/or deemed too trivial to be worthy of declaring as global. The syntax of a lambda function are as follows: &lt;click&gt; It starts with the keyword “auto” &lt;highlight&gt; followed by the function name &lt;highlight&gt;, followed by the assignment operator &lt;highlight&gt;, followed by the capture operator &lt;highlight&gt;, and lastly the function body &lt;highlight&gt;. The capture operator tells which variables from the host function can be accessed by the lambda. An empty capture &lt;click&gt;, means no variable from the host can be accessed, &lt;click&gt; a capture with equal sign means all variables from the host will be captured by value. &lt;click&gt; a capture with ampersand means all will be captured by reference. &lt;click&gt; We can also specify only specific variables to be captured, those with ampersand are captured by reference and those without are captured by value.</a:t>
            </a:r>
          </a:p>
        </p:txBody>
      </p:sp>
      <p:sp>
        <p:nvSpPr>
          <p:cNvPr id="4" name="Slide Number Placeholder 3"/>
          <p:cNvSpPr>
            <a:spLocks noGrp="1"/>
          </p:cNvSpPr>
          <p:nvPr>
            <p:ph type="sldNum" sz="quarter" idx="5"/>
          </p:nvPr>
        </p:nvSpPr>
        <p:spPr/>
        <p:txBody>
          <a:bodyPr/>
          <a:lstStyle/>
          <a:p>
            <a:fld id="{96E00453-2EDD-49FF-AAE1-87DF6C6ACF0C}" type="slidenum">
              <a:rPr lang="en-PH" smtClean="0"/>
              <a:t>52</a:t>
            </a:fld>
            <a:endParaRPr lang="en-PH"/>
          </a:p>
        </p:txBody>
      </p:sp>
    </p:spTree>
    <p:extLst>
      <p:ext uri="{BB962C8B-B14F-4D97-AF65-F5344CB8AC3E}">
        <p14:creationId xmlns:p14="http://schemas.microsoft.com/office/powerpoint/2010/main" val="1021643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we declared an unsorted array of integers. &lt;highlight&gt; We then apply the built-in function “sort” &lt;highlight&gt;. However,  the sort function by default sorts a collection in ascending order. To sort it in any other way, in our case descending, we should feed sort with an optional third argument explaining how the sort shall be done, in our case, the current item should be greater than the next item. But the third argument is required to be a function. We don’t want to waste to write a function that we will use only once so &lt;highlight&gt; we created a lambda function instead and then input it to the sort function to get the desired result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53</a:t>
            </a:fld>
            <a:endParaRPr lang="en-PH"/>
          </a:p>
        </p:txBody>
      </p:sp>
    </p:spTree>
    <p:extLst>
      <p:ext uri="{BB962C8B-B14F-4D97-AF65-F5344CB8AC3E}">
        <p14:creationId xmlns:p14="http://schemas.microsoft.com/office/powerpoint/2010/main" val="2689896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end of Part 1. Part 2 will be about solving the exercise problem accompanied by this Course Project. Thanks and see you in Part2…</a:t>
            </a:r>
          </a:p>
        </p:txBody>
      </p:sp>
      <p:sp>
        <p:nvSpPr>
          <p:cNvPr id="4" name="Slide Number Placeholder 3"/>
          <p:cNvSpPr>
            <a:spLocks noGrp="1"/>
          </p:cNvSpPr>
          <p:nvPr>
            <p:ph type="sldNum" sz="quarter" idx="5"/>
          </p:nvPr>
        </p:nvSpPr>
        <p:spPr/>
        <p:txBody>
          <a:bodyPr/>
          <a:lstStyle/>
          <a:p>
            <a:fld id="{96E00453-2EDD-49FF-AAE1-87DF6C6ACF0C}" type="slidenum">
              <a:rPr lang="en-PH" smtClean="0"/>
              <a:t>54</a:t>
            </a:fld>
            <a:endParaRPr lang="en-PH"/>
          </a:p>
        </p:txBody>
      </p:sp>
    </p:spTree>
    <p:extLst>
      <p:ext uri="{BB962C8B-B14F-4D97-AF65-F5344CB8AC3E}">
        <p14:creationId xmlns:p14="http://schemas.microsoft.com/office/powerpoint/2010/main" val="33338778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Hello again, this is Ramon. And now we begin part 2 of our presentation where we are going to solve the programming exercise included in this Course Project. </a:t>
            </a:r>
          </a:p>
          <a:p>
            <a:endParaRPr lang="en-PH" sz="1200" dirty="0"/>
          </a:p>
          <a:p>
            <a:r>
              <a:rPr lang="en-PH" sz="1200" dirty="0"/>
              <a:t>But before we go to that &lt;click&gt; we need to talk about the prerequisite topics that we need know, so we can understand the solution we proposed and we don’t have to explain it much in the discussion of our solution.</a:t>
            </a:r>
          </a:p>
          <a:p>
            <a:endParaRPr lang="en-PH" sz="1200" dirty="0"/>
          </a:p>
          <a:p>
            <a:r>
              <a:rPr lang="en-PH" sz="1200" dirty="0"/>
              <a:t>First we assume that we have already understood both the &lt;click&gt; course module and have read the full part 1. Next we have the following concepts that we haven’t discussed yet.</a:t>
            </a:r>
          </a:p>
          <a:p>
            <a:endParaRPr lang="en-PH" sz="1200" dirty="0"/>
          </a:p>
          <a:p>
            <a:r>
              <a:rPr lang="en-PH" sz="1200" dirty="0"/>
              <a:t>&lt;click&gt;(pragma…) In order to ensure that a header is only included once in the program we use the following directive &lt;click&gt;. Aside from being very long, this directives are prone to errors specially if we are used to copy-pasting codes. If we misspelled one token here the whole directive will not work. Instead, the recommended method to avoid header duplication is the directive &lt;click&gt;, which does exactly the same effect. We will use this throughout our solution.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55</a:t>
            </a:fld>
            <a:endParaRPr lang="en-PH"/>
          </a:p>
        </p:txBody>
      </p:sp>
    </p:spTree>
    <p:extLst>
      <p:ext uri="{BB962C8B-B14F-4D97-AF65-F5344CB8AC3E}">
        <p14:creationId xmlns:p14="http://schemas.microsoft.com/office/powerpoint/2010/main" val="3548186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C++ is a statically typed programming language. This means that once the variable declared we cannot change its data type or assign to a variable of different data type. Since 2011, however C++ introduce &lt;click&gt; type inference, in which programmer need not specify the type of the variable and allow the compiler to infer the correct data type. One way to do this is through the key word auto. With the auto keyword, the compiler is able to infer the data type by the data type of the value the variable is initialize with. The variable should be initialized upon declaration, though, otherwise it will return an error because the compiler will not be able to guess the data type.</a:t>
            </a:r>
          </a:p>
          <a:p>
            <a:endParaRPr lang="en-PH" sz="1200" dirty="0"/>
          </a:p>
          <a:p>
            <a:r>
              <a:rPr lang="en-PH" sz="1200" dirty="0"/>
              <a:t>&lt;click&gt; Uniform initialization is a way to initialize variables without using the assignment operator. Instead of equal sign the value of initialization is enclosed in parenthesis. This is actually a good thing because it forces compilers to optimize initialization. Remember that C++ compiles to assembly first before compiling to machine code. In assembly initialization and assignment are 2 distinct operations.</a:t>
            </a:r>
          </a:p>
          <a:p>
            <a:endParaRPr lang="en-PH" sz="1200" dirty="0"/>
          </a:p>
          <a:p>
            <a:r>
              <a:rPr lang="en-PH" sz="1200" dirty="0"/>
              <a:t>Aside from IF and SWITCH, &lt;click&gt; there is a 3</a:t>
            </a:r>
            <a:r>
              <a:rPr lang="en-PH" sz="1200" baseline="30000" dirty="0"/>
              <a:t>rd</a:t>
            </a:r>
            <a:r>
              <a:rPr lang="en-PH" sz="1200" dirty="0"/>
              <a:t> kind of conditional available in C++ called Ternary Operator. The ternary operator begins with a condition &lt;highlight&gt; followed by a question mark &lt;highlight&gt;, followed by the statement if condition is met &lt;highlight&gt;, followed by a colon &lt;highlight&gt; and the statement if the condition is falsified &lt;highlight&gt;. This is like a concise IF-statement. However, unlike IF the result of the ternary operator can be assigned to a variable. Here the value 80 is assigned to variable “y” because of the ternary operator. There are other types of conditionals in C++, like ”pattern matching” and “range-based switch statement.” But those are beyond the scope of this presentation.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56</a:t>
            </a:fld>
            <a:endParaRPr lang="en-PH"/>
          </a:p>
        </p:txBody>
      </p:sp>
    </p:spTree>
    <p:extLst>
      <p:ext uri="{BB962C8B-B14F-4D97-AF65-F5344CB8AC3E}">
        <p14:creationId xmlns:p14="http://schemas.microsoft.com/office/powerpoint/2010/main" val="2333717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 vector is also called a dynamic array. Yes contrary to what we are told the module, there is dynamic array in C++. Dynamic array means it doesn’t have fixed size. You can add more elements to a vector, increasing its size at will. it is declared the same way as STL array except that the number elements is not specified. You also have to &lt;click&gt; include the vector header to use vector.</a:t>
            </a:r>
          </a:p>
          <a:p>
            <a:endParaRPr lang="en-PH" sz="1200" dirty="0"/>
          </a:p>
          <a:p>
            <a:r>
              <a:rPr lang="en-PH" sz="1200" dirty="0"/>
              <a:t>&lt;click&gt; ”</a:t>
            </a:r>
            <a:r>
              <a:rPr lang="en-PH" sz="1200" dirty="0" err="1"/>
              <a:t>nullptr</a:t>
            </a:r>
            <a:r>
              <a:rPr lang="en-PH" sz="1200" dirty="0"/>
              <a:t>” is a pointer to an empty address. It was also introduced in 2011. It is an improvement of keyword “NULL” in older C++ which only an alias to the number 0. This caused a lot confusion that’s why </a:t>
            </a:r>
            <a:r>
              <a:rPr lang="en-PH" sz="1200" dirty="0" err="1"/>
              <a:t>nullptr</a:t>
            </a:r>
            <a:r>
              <a:rPr lang="en-PH" sz="1200" dirty="0"/>
              <a:t> is invented. It is a real pointer not the value zero. </a:t>
            </a:r>
            <a:r>
              <a:rPr lang="en-PH" sz="1200" dirty="0" err="1"/>
              <a:t>Nullptr</a:t>
            </a:r>
            <a:r>
              <a:rPr lang="en-PH" sz="1200" dirty="0"/>
              <a:t> is part of the new “safe” smart pointers introduced in C++11 and C++17.</a:t>
            </a:r>
          </a:p>
          <a:p>
            <a:endParaRPr lang="en-PH" sz="1200" dirty="0"/>
          </a:p>
          <a:p>
            <a:r>
              <a:rPr lang="en-PH" sz="1200" dirty="0"/>
              <a:t>&lt;click&gt; The ”new” keyword is not actually “new”. It’s been with C++ since C++98. It is a way to create a pointer to a class. What is ”new” though is that beginning C++17 you can now create pointers &lt;click&gt; to any data type, even primitive data type, using the “new” keyword. </a:t>
            </a:r>
          </a:p>
          <a:p>
            <a:endParaRPr lang="en-PH" sz="1200" dirty="0"/>
          </a:p>
          <a:p>
            <a:r>
              <a:rPr lang="en-PH" sz="1200" dirty="0"/>
              <a:t>With this we are ready to tackle the exercise problem…</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57</a:t>
            </a:fld>
            <a:endParaRPr lang="en-PH"/>
          </a:p>
        </p:txBody>
      </p:sp>
    </p:spTree>
    <p:extLst>
      <p:ext uri="{BB962C8B-B14F-4D97-AF65-F5344CB8AC3E}">
        <p14:creationId xmlns:p14="http://schemas.microsoft.com/office/powerpoint/2010/main" val="42525809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Here is the statement of the problem. Let’s zoom it so we can read it better…</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58</a:t>
            </a:fld>
            <a:endParaRPr lang="en-PH"/>
          </a:p>
        </p:txBody>
      </p:sp>
    </p:spTree>
    <p:extLst>
      <p:ext uri="{BB962C8B-B14F-4D97-AF65-F5344CB8AC3E}">
        <p14:creationId xmlns:p14="http://schemas.microsoft.com/office/powerpoint/2010/main" val="41412127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Before I switch to the solution I want to propose the following &lt;click&gt; &lt;click&gt; With that let’s dive in…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59</a:t>
            </a:fld>
            <a:endParaRPr lang="en-PH"/>
          </a:p>
        </p:txBody>
      </p:sp>
    </p:spTree>
    <p:extLst>
      <p:ext uri="{BB962C8B-B14F-4D97-AF65-F5344CB8AC3E}">
        <p14:creationId xmlns:p14="http://schemas.microsoft.com/office/powerpoint/2010/main" val="664051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come to the end of this presentation. Thank you very much for your time.  Thanks very much to my professor for giving the chance to prove “I can do this.” See you again next time if there is a next time.</a:t>
            </a:r>
          </a:p>
        </p:txBody>
      </p:sp>
      <p:sp>
        <p:nvSpPr>
          <p:cNvPr id="4" name="Slide Number Placeholder 3"/>
          <p:cNvSpPr>
            <a:spLocks noGrp="1"/>
          </p:cNvSpPr>
          <p:nvPr>
            <p:ph type="sldNum" sz="quarter" idx="5"/>
          </p:nvPr>
        </p:nvSpPr>
        <p:spPr/>
        <p:txBody>
          <a:bodyPr/>
          <a:lstStyle/>
          <a:p>
            <a:fld id="{96E00453-2EDD-49FF-AAE1-87DF6C6ACF0C}" type="slidenum">
              <a:rPr lang="en-PH" smtClean="0"/>
              <a:t>60</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&lt;highlight&gt;. Then we set the condition &lt;click&gt;. In this case increment </a:t>
            </a:r>
            <a:r>
              <a:rPr lang="en-PH" dirty="0" err="1"/>
              <a:t>i</a:t>
            </a:r>
            <a:r>
              <a:rPr lang="en-PH" dirty="0"/>
              <a:t> and compare to 10. &lt;highlight&gt; And then &lt;click&gt; we go to the loop body which tells the program what to do while the condition is still met.  In this case print the value of </a:t>
            </a:r>
            <a:r>
              <a:rPr lang="en-PH" dirty="0" err="1"/>
              <a:t>i</a:t>
            </a:r>
            <a:r>
              <a:rPr lang="en-PH" dirty="0"/>
              <a:t>. &lt;highlight&gt; The output is the program prints numbers from 1 to 10 to the screen.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&lt;highlight&gt;. Then &lt;highlight&gt; we go to the loop body which tells the program what to do while the condition is still met. Then we set the condition at the end of the block&lt;highlight&gt;. In this case increment </a:t>
            </a:r>
            <a:r>
              <a:rPr lang="en-PH" dirty="0" err="1"/>
              <a:t>i</a:t>
            </a:r>
            <a:r>
              <a:rPr lang="en-PH" dirty="0"/>
              <a:t> and compare to 10. &lt;highlight&gt; And In this case print the value of </a:t>
            </a:r>
            <a:r>
              <a:rPr lang="en-PH" dirty="0" err="1"/>
              <a:t>i</a:t>
            </a:r>
            <a:r>
              <a:rPr lang="en-PH" dirty="0"/>
              <a:t>. &lt;highlight&gt; The output is the program prints numbers from 0 to 10 to the screen. &lt;highlight&gt;. The output is different from while loop &lt;highlight&gt; although they have the same condition. This is because in do-while &lt;highlight&gt;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9/11/23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9/11/23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29.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0.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1.jp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2.xml"/><Relationship Id="rId7" Type="http://schemas.openxmlformats.org/officeDocument/2006/relationships/image" Target="../media/image4.png"/><Relationship Id="rId12"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microsoft.com/office/2007/relationships/hdphoto" Target="../media/hdphoto1.wdp"/><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1.jp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3.xml"/><Relationship Id="rId7" Type="http://schemas.openxmlformats.org/officeDocument/2006/relationships/image" Target="../media/image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microsoft.com/office/2007/relationships/hdphoto" Target="../media/hdphoto1.wdp"/><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1.jpg"/><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54.png"/><Relationship Id="rId3" Type="http://schemas.openxmlformats.org/officeDocument/2006/relationships/notesSlide" Target="../notesSlides/notesSlide52.xml"/><Relationship Id="rId7" Type="http://schemas.openxmlformats.org/officeDocument/2006/relationships/image" Target="../media/image4.png"/><Relationship Id="rId12"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1.wdp"/><Relationship Id="rId11" Type="http://schemas.openxmlformats.org/officeDocument/2006/relationships/image" Target="../media/image52.png"/><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1.jpg"/><Relationship Id="rId9" Type="http://schemas.openxmlformats.org/officeDocument/2006/relationships/image" Target="../media/image2.png"/><Relationship Id="rId1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53.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1.jpg"/><Relationship Id="rId9"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57.png"/></Relationships>
</file>

<file path=ppt/slides/_rels/slide5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1.png"/><Relationship Id="rId5" Type="http://schemas.microsoft.com/office/2007/relationships/hdphoto" Target="../media/hdphoto1.wdp"/><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60.png"/></Relationships>
</file>

<file path=ppt/slides/_rels/slide5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12"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5.png"/><Relationship Id="rId5" Type="http://schemas.microsoft.com/office/2007/relationships/hdphoto" Target="../media/hdphoto1.wdp"/><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s>
</file>

<file path=ppt/slides/_rels/slide5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7.png"/></Relationships>
</file>

<file path=ppt/slides/_rels/slide5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p:pic>
        <p:nvPicPr>
          <p:cNvPr id="8" name="Picture 7">
            <a:extLst>
              <a:ext uri="{FF2B5EF4-FFF2-40B4-BE49-F238E27FC236}">
                <a16:creationId xmlns:a16="http://schemas.microsoft.com/office/drawing/2014/main" id="{3FC43ADF-E3C2-FF17-2245-2DA23620E5C9}"/>
              </a:ext>
            </a:extLst>
          </p:cNvPr>
          <p:cNvPicPr>
            <a:picLocks noChangeAspect="1"/>
          </p:cNvPicPr>
          <p:nvPr/>
        </p:nvPicPr>
        <p:blipFill>
          <a:blip r:embed="rId9"/>
          <a:stretch>
            <a:fillRect/>
          </a:stretch>
        </p:blipFill>
        <p:spPr>
          <a:xfrm>
            <a:off x="4684525" y="1427871"/>
            <a:ext cx="6803092" cy="408461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35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0"/>
            <a:ext cx="7120614" cy="177694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Statement of the Problem</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984578"/>
            <a:ext cx="6921320" cy="125297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Data Type refers to the type of value a variable has. Data types has size which is the amount of memory will be allocated to a certain data type.</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263452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Primitive Data Types and Sizes</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334421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a:t>
            </a:r>
            <a:r>
              <a:rPr lang="en-PH" sz="2400" dirty="0" err="1"/>
              <a:t>sizeof</a:t>
            </a:r>
            <a:r>
              <a:rPr lang="en-PH" sz="2400" dirty="0"/>
              <a:t>” and “</a:t>
            </a:r>
            <a:r>
              <a:rPr lang="en-PH" sz="2400" dirty="0" err="1"/>
              <a:t>typeid</a:t>
            </a:r>
            <a:r>
              <a:rPr lang="en-PH" sz="2400" dirty="0"/>
              <a:t>” Operators</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466841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Derived Data Types and Sizes</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400792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C++  STL Arrays and Dimensions</a:t>
            </a:r>
          </a:p>
        </p:txBody>
      </p:sp>
    </p:spTree>
    <p:extLst>
      <p:ext uri="{BB962C8B-B14F-4D97-AF65-F5344CB8AC3E}">
        <p14:creationId xmlns:p14="http://schemas.microsoft.com/office/powerpoint/2010/main" val="21019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Primitive Data Types and Sizes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41899"/>
            <a:ext cx="6921320" cy="182599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Primitive data types are basic data types which represents a single value. The tables in the next two slides, list the primitive data types available in C++ as well as their size in bytes and range of values</a:t>
            </a:r>
          </a:p>
          <a:p>
            <a:pPr algn="just"/>
            <a:endParaRPr lang="en-PH" sz="2200" dirty="0"/>
          </a:p>
        </p:txBody>
      </p:sp>
    </p:spTree>
    <p:extLst>
      <p:ext uri="{BB962C8B-B14F-4D97-AF65-F5344CB8AC3E}">
        <p14:creationId xmlns:p14="http://schemas.microsoft.com/office/powerpoint/2010/main" val="1927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14" name="Picture 13" descr="A table with numbers and a number&#10;&#10;Description automatically generated">
            <a:extLst>
              <a:ext uri="{FF2B5EF4-FFF2-40B4-BE49-F238E27FC236}">
                <a16:creationId xmlns:a16="http://schemas.microsoft.com/office/drawing/2014/main" id="{601CADFA-D92B-97AB-E288-D1F2536BC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41899"/>
            <a:ext cx="6886710" cy="297935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334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9" name="Picture 8" descr="A table with numbers and symbols&#10;&#10;Description automatically generated">
            <a:extLst>
              <a:ext uri="{FF2B5EF4-FFF2-40B4-BE49-F238E27FC236}">
                <a16:creationId xmlns:a16="http://schemas.microsoft.com/office/drawing/2014/main" id="{BB54BBF9-3578-64BB-FB12-B3FF1F09D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85343"/>
            <a:ext cx="6886710" cy="34873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6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a:t>
            </a:r>
            <a:r>
              <a:rPr lang="en-PH" sz="2400" dirty="0" err="1">
                <a:solidFill>
                  <a:srgbClr val="C00000"/>
                </a:solidFill>
              </a:rPr>
              <a:t>sizeof</a:t>
            </a:r>
            <a:r>
              <a:rPr lang="en-PH" sz="2400" dirty="0">
                <a:solidFill>
                  <a:srgbClr val="C00000"/>
                </a:solidFill>
              </a:rPr>
              <a:t>” and “</a:t>
            </a:r>
            <a:r>
              <a:rPr lang="en-PH" sz="2400" dirty="0" err="1">
                <a:solidFill>
                  <a:srgbClr val="C00000"/>
                </a:solidFill>
              </a:rPr>
              <a:t>typeid</a:t>
            </a:r>
            <a:r>
              <a:rPr lang="en-PH" sz="2400" dirty="0">
                <a:solidFill>
                  <a:srgbClr val="C00000"/>
                </a:solidFill>
              </a:rPr>
              <a:t>” Operators</a:t>
            </a:r>
          </a:p>
        </p:txBody>
      </p:sp>
      <p:pic>
        <p:nvPicPr>
          <p:cNvPr id="5" name="Picture 4">
            <a:extLst>
              <a:ext uri="{FF2B5EF4-FFF2-40B4-BE49-F238E27FC236}">
                <a16:creationId xmlns:a16="http://schemas.microsoft.com/office/drawing/2014/main" id="{AB47FE24-13A0-CA0E-8222-B7AD7D3271D6}"/>
              </a:ext>
            </a:extLst>
          </p:cNvPr>
          <p:cNvPicPr>
            <a:picLocks noChangeAspect="1"/>
          </p:cNvPicPr>
          <p:nvPr/>
        </p:nvPicPr>
        <p:blipFill>
          <a:blip r:embed="rId9"/>
          <a:stretch>
            <a:fillRect/>
          </a:stretch>
        </p:blipFill>
        <p:spPr>
          <a:xfrm>
            <a:off x="4890728" y="1641899"/>
            <a:ext cx="6886710" cy="3909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728CC55-32C8-786E-AC72-C8E8B42658A1}"/>
              </a:ext>
            </a:extLst>
          </p:cNvPr>
          <p:cNvPicPr>
            <a:picLocks noChangeAspect="1"/>
          </p:cNvPicPr>
          <p:nvPr/>
        </p:nvPicPr>
        <p:blipFill>
          <a:blip r:embed="rId10"/>
          <a:stretch>
            <a:fillRect/>
          </a:stretch>
        </p:blipFill>
        <p:spPr>
          <a:xfrm>
            <a:off x="4003421" y="6145813"/>
            <a:ext cx="4486275" cy="20955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779709"/>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Definition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693729" y="2340790"/>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An Arrays is a collection of multiple values called elements.</a:t>
            </a:r>
          </a:p>
        </p:txBody>
      </p:sp>
      <p:sp>
        <p:nvSpPr>
          <p:cNvPr id="8" name="Title 1">
            <a:extLst>
              <a:ext uri="{FF2B5EF4-FFF2-40B4-BE49-F238E27FC236}">
                <a16:creationId xmlns:a16="http://schemas.microsoft.com/office/drawing/2014/main" id="{04FD4FFD-F015-7782-5034-EE21B8168835}"/>
              </a:ext>
            </a:extLst>
          </p:cNvPr>
          <p:cNvSpPr txBox="1">
            <a:spLocks/>
          </p:cNvSpPr>
          <p:nvPr/>
        </p:nvSpPr>
        <p:spPr>
          <a:xfrm>
            <a:off x="4693729" y="3050120"/>
            <a:ext cx="6921320" cy="44550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should be of the same data type</a:t>
            </a:r>
          </a:p>
        </p:txBody>
      </p:sp>
      <p:sp>
        <p:nvSpPr>
          <p:cNvPr id="9" name="Title 1">
            <a:extLst>
              <a:ext uri="{FF2B5EF4-FFF2-40B4-BE49-F238E27FC236}">
                <a16:creationId xmlns:a16="http://schemas.microsoft.com/office/drawing/2014/main" id="{1E9A3843-41A9-04A5-BB23-2EC14432EE6A}"/>
              </a:ext>
            </a:extLst>
          </p:cNvPr>
          <p:cNvSpPr txBox="1">
            <a:spLocks/>
          </p:cNvSpPr>
          <p:nvPr/>
        </p:nvSpPr>
        <p:spPr>
          <a:xfrm>
            <a:off x="4693729" y="3650175"/>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The number of elements is fixed at declaration and cannot be changed.</a:t>
            </a:r>
          </a:p>
        </p:txBody>
      </p:sp>
      <p:sp>
        <p:nvSpPr>
          <p:cNvPr id="10" name="Title 1">
            <a:extLst>
              <a:ext uri="{FF2B5EF4-FFF2-40B4-BE49-F238E27FC236}">
                <a16:creationId xmlns:a16="http://schemas.microsoft.com/office/drawing/2014/main" id="{8DCA41A2-525D-CFD7-41A1-34468803A252}"/>
              </a:ext>
            </a:extLst>
          </p:cNvPr>
          <p:cNvSpPr txBox="1">
            <a:spLocks/>
          </p:cNvSpPr>
          <p:nvPr/>
        </p:nvSpPr>
        <p:spPr>
          <a:xfrm>
            <a:off x="4644693" y="4513764"/>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are stored as contiguous block of memory. </a:t>
            </a:r>
          </a:p>
        </p:txBody>
      </p:sp>
    </p:spTree>
    <p:extLst>
      <p:ext uri="{BB962C8B-B14F-4D97-AF65-F5344CB8AC3E}">
        <p14:creationId xmlns:p14="http://schemas.microsoft.com/office/powerpoint/2010/main" val="2628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Introducing C++ STL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02813" y="2085067"/>
            <a:ext cx="6921320" cy="104264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STL Array is wrapper class to the C-style array which includes built-in methods making it easier to handle than C-style arrays.</a:t>
            </a:r>
          </a:p>
        </p:txBody>
      </p:sp>
      <p:pic>
        <p:nvPicPr>
          <p:cNvPr id="6" name="Picture 5">
            <a:extLst>
              <a:ext uri="{FF2B5EF4-FFF2-40B4-BE49-F238E27FC236}">
                <a16:creationId xmlns:a16="http://schemas.microsoft.com/office/drawing/2014/main" id="{E683F297-95E0-C2FC-F98C-539678B4D448}"/>
              </a:ext>
            </a:extLst>
          </p:cNvPr>
          <p:cNvPicPr>
            <a:picLocks noChangeAspect="1"/>
          </p:cNvPicPr>
          <p:nvPr/>
        </p:nvPicPr>
        <p:blipFill>
          <a:blip r:embed="rId9"/>
          <a:stretch>
            <a:fillRect/>
          </a:stretch>
        </p:blipFill>
        <p:spPr>
          <a:xfrm>
            <a:off x="4702813" y="3198608"/>
            <a:ext cx="7010400" cy="1701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3CCDC6D-F6FB-637E-817F-87B7F457D4B3}"/>
              </a:ext>
            </a:extLst>
          </p:cNvPr>
          <p:cNvPicPr>
            <a:picLocks noChangeAspect="1"/>
          </p:cNvPicPr>
          <p:nvPr/>
        </p:nvPicPr>
        <p:blipFill>
          <a:blip r:embed="rId10"/>
          <a:stretch>
            <a:fillRect/>
          </a:stretch>
        </p:blipFill>
        <p:spPr>
          <a:xfrm>
            <a:off x="4702813" y="5230031"/>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F1CC61-7693-2082-21E3-F788E657DAA2}"/>
              </a:ext>
            </a:extLst>
          </p:cNvPr>
          <p:cNvPicPr>
            <a:picLocks noChangeAspect="1"/>
          </p:cNvPicPr>
          <p:nvPr/>
        </p:nvPicPr>
        <p:blipFill>
          <a:blip r:embed="rId11"/>
          <a:stretch>
            <a:fillRect/>
          </a:stretch>
        </p:blipFill>
        <p:spPr>
          <a:xfrm>
            <a:off x="4702813" y="5895094"/>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62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21101" y="2581432"/>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Arrays is zero-based</a:t>
            </a:r>
          </a:p>
        </p:txBody>
      </p:sp>
      <p:sp>
        <p:nvSpPr>
          <p:cNvPr id="5" name="Title 1">
            <a:extLst>
              <a:ext uri="{FF2B5EF4-FFF2-40B4-BE49-F238E27FC236}">
                <a16:creationId xmlns:a16="http://schemas.microsoft.com/office/drawing/2014/main" id="{C95FA34F-08F5-D96D-E3D1-511A15AB8253}"/>
              </a:ext>
            </a:extLst>
          </p:cNvPr>
          <p:cNvSpPr txBox="1">
            <a:spLocks/>
          </p:cNvSpPr>
          <p:nvPr/>
        </p:nvSpPr>
        <p:spPr>
          <a:xfrm>
            <a:off x="4721101" y="3045665"/>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n-</a:t>
            </a:r>
            <a:r>
              <a:rPr lang="en-PH" sz="2200" dirty="0" err="1"/>
              <a:t>th</a:t>
            </a:r>
            <a:r>
              <a:rPr lang="en-PH" sz="2200" dirty="0"/>
              <a:t> element is at index ”n-1”</a:t>
            </a:r>
          </a:p>
        </p:txBody>
      </p:sp>
      <p:sp>
        <p:nvSpPr>
          <p:cNvPr id="8" name="Title 1">
            <a:extLst>
              <a:ext uri="{FF2B5EF4-FFF2-40B4-BE49-F238E27FC236}">
                <a16:creationId xmlns:a16="http://schemas.microsoft.com/office/drawing/2014/main" id="{43DB5D49-9A0F-2AB9-66F4-FE273A9B4086}"/>
              </a:ext>
            </a:extLst>
          </p:cNvPr>
          <p:cNvSpPr txBox="1">
            <a:spLocks/>
          </p:cNvSpPr>
          <p:nvPr/>
        </p:nvSpPr>
        <p:spPr>
          <a:xfrm>
            <a:off x="4721101" y="211992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Index is the position of elements in cell</a:t>
            </a:r>
          </a:p>
        </p:txBody>
      </p:sp>
      <p:sp>
        <p:nvSpPr>
          <p:cNvPr id="9" name="Title 1">
            <a:extLst>
              <a:ext uri="{FF2B5EF4-FFF2-40B4-BE49-F238E27FC236}">
                <a16:creationId xmlns:a16="http://schemas.microsoft.com/office/drawing/2014/main" id="{01D01840-B87C-7816-DAF9-7530E80F1511}"/>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116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(Example) </a:t>
            </a:r>
          </a:p>
        </p:txBody>
      </p:sp>
      <p:pic>
        <p:nvPicPr>
          <p:cNvPr id="6" name="Picture 5">
            <a:extLst>
              <a:ext uri="{FF2B5EF4-FFF2-40B4-BE49-F238E27FC236}">
                <a16:creationId xmlns:a16="http://schemas.microsoft.com/office/drawing/2014/main" id="{D276D22A-DA90-83E1-306F-BCF16A9C6043}"/>
              </a:ext>
            </a:extLst>
          </p:cNvPr>
          <p:cNvPicPr>
            <a:picLocks noChangeAspect="1"/>
          </p:cNvPicPr>
          <p:nvPr/>
        </p:nvPicPr>
        <p:blipFill>
          <a:blip r:embed="rId9"/>
          <a:stretch>
            <a:fillRect/>
          </a:stretch>
        </p:blipFill>
        <p:spPr>
          <a:xfrm>
            <a:off x="4702813" y="2074764"/>
            <a:ext cx="6414883" cy="382446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418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Traversing and Iterating Arrays</a:t>
            </a:r>
          </a:p>
        </p:txBody>
      </p:sp>
      <p:pic>
        <p:nvPicPr>
          <p:cNvPr id="5" name="Picture 4">
            <a:extLst>
              <a:ext uri="{FF2B5EF4-FFF2-40B4-BE49-F238E27FC236}">
                <a16:creationId xmlns:a16="http://schemas.microsoft.com/office/drawing/2014/main" id="{3A5FEF15-6ACA-DA48-0F78-3ECC3BF993D5}"/>
              </a:ext>
            </a:extLst>
          </p:cNvPr>
          <p:cNvPicPr>
            <a:picLocks noChangeAspect="1"/>
          </p:cNvPicPr>
          <p:nvPr/>
        </p:nvPicPr>
        <p:blipFill>
          <a:blip r:embed="rId9"/>
          <a:stretch>
            <a:fillRect/>
          </a:stretch>
        </p:blipFill>
        <p:spPr>
          <a:xfrm>
            <a:off x="4795831" y="2074764"/>
            <a:ext cx="6734471" cy="428783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06052866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6" name="Picture 5">
            <a:extLst>
              <a:ext uri="{FF2B5EF4-FFF2-40B4-BE49-F238E27FC236}">
                <a16:creationId xmlns:a16="http://schemas.microsoft.com/office/drawing/2014/main" id="{F9FC935F-3AF1-A153-9413-6555FABE0904}"/>
              </a:ext>
            </a:extLst>
          </p:cNvPr>
          <p:cNvPicPr>
            <a:picLocks noChangeAspect="1"/>
          </p:cNvPicPr>
          <p:nvPr/>
        </p:nvPicPr>
        <p:blipFill>
          <a:blip r:embed="rId9"/>
          <a:stretch>
            <a:fillRect/>
          </a:stretch>
        </p:blipFill>
        <p:spPr>
          <a:xfrm>
            <a:off x="4799965" y="2171612"/>
            <a:ext cx="5715635" cy="3550034"/>
          </a:xfrm>
          <a:prstGeom prst="rect">
            <a:avLst/>
          </a:prstGeom>
          <a:no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C732671-A536-138C-02AB-89C17C19F7A9}"/>
              </a:ext>
            </a:extLst>
          </p:cNvPr>
          <p:cNvPicPr>
            <a:picLocks noChangeAspect="1"/>
          </p:cNvPicPr>
          <p:nvPr/>
        </p:nvPicPr>
        <p:blipFill>
          <a:blip r:embed="rId9"/>
          <a:stretch>
            <a:fillRect/>
          </a:stretch>
        </p:blipFill>
        <p:spPr>
          <a:xfrm>
            <a:off x="5107282" y="2419643"/>
            <a:ext cx="5715635" cy="3550034"/>
          </a:xfrm>
          <a:prstGeom prst="rect">
            <a:avLst/>
          </a:prstGeom>
          <a:noFill/>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5E0E52C-03FB-94D7-61DC-6E3192511C82}"/>
              </a:ext>
            </a:extLst>
          </p:cNvPr>
          <p:cNvPicPr>
            <a:picLocks noChangeAspect="1"/>
          </p:cNvPicPr>
          <p:nvPr/>
        </p:nvPicPr>
        <p:blipFill>
          <a:blip r:embed="rId9"/>
          <a:stretch>
            <a:fillRect/>
          </a:stretch>
        </p:blipFill>
        <p:spPr>
          <a:xfrm>
            <a:off x="5567766" y="2594017"/>
            <a:ext cx="5715635" cy="3550034"/>
          </a:xfrm>
          <a:prstGeom prst="rect">
            <a:avLst/>
          </a:prstGeom>
          <a:noFill/>
          <a:ln>
            <a:no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15909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5" name="Picture 4">
            <a:extLst>
              <a:ext uri="{FF2B5EF4-FFF2-40B4-BE49-F238E27FC236}">
                <a16:creationId xmlns:a16="http://schemas.microsoft.com/office/drawing/2014/main" id="{FE1B6D1B-81F0-1963-C9E0-27CC65DD56CD}"/>
              </a:ext>
            </a:extLst>
          </p:cNvPr>
          <p:cNvPicPr>
            <a:picLocks noChangeAspect="1"/>
          </p:cNvPicPr>
          <p:nvPr/>
        </p:nvPicPr>
        <p:blipFill>
          <a:blip r:embed="rId10"/>
          <a:stretch>
            <a:fillRect/>
          </a:stretch>
        </p:blipFill>
        <p:spPr>
          <a:xfrm>
            <a:off x="4721101" y="2074764"/>
            <a:ext cx="7186190" cy="389840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4351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8" name="Picture 7">
            <a:extLst>
              <a:ext uri="{FF2B5EF4-FFF2-40B4-BE49-F238E27FC236}">
                <a16:creationId xmlns:a16="http://schemas.microsoft.com/office/drawing/2014/main" id="{C08946AC-287A-18F7-FDDF-C44447541706}"/>
              </a:ext>
            </a:extLst>
          </p:cNvPr>
          <p:cNvPicPr>
            <a:picLocks noChangeAspect="1"/>
          </p:cNvPicPr>
          <p:nvPr/>
        </p:nvPicPr>
        <p:blipFill>
          <a:blip r:embed="rId10"/>
          <a:stretch>
            <a:fillRect/>
          </a:stretch>
        </p:blipFill>
        <p:spPr>
          <a:xfrm>
            <a:off x="4875802" y="2592020"/>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at</a:t>
            </a:r>
            <a:r>
              <a:rPr lang="en-PH" sz="2200" dirty="0"/>
              <a:t> Method</a:t>
            </a:r>
          </a:p>
        </p:txBody>
      </p:sp>
      <p:pic>
        <p:nvPicPr>
          <p:cNvPr id="10" name="Picture 9">
            <a:extLst>
              <a:ext uri="{FF2B5EF4-FFF2-40B4-BE49-F238E27FC236}">
                <a16:creationId xmlns:a16="http://schemas.microsoft.com/office/drawing/2014/main" id="{EABDA08B-12AC-B570-BAD3-5D1266840C1E}"/>
              </a:ext>
            </a:extLst>
          </p:cNvPr>
          <p:cNvPicPr>
            <a:picLocks noChangeAspect="1"/>
          </p:cNvPicPr>
          <p:nvPr/>
        </p:nvPicPr>
        <p:blipFill>
          <a:blip r:embed="rId11"/>
          <a:stretch>
            <a:fillRect/>
          </a:stretch>
        </p:blipFill>
        <p:spPr>
          <a:xfrm>
            <a:off x="4875801" y="3766864"/>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326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size</a:t>
            </a:r>
            <a:r>
              <a:rPr lang="en-PH" sz="2200" dirty="0"/>
              <a:t> Method</a:t>
            </a:r>
          </a:p>
        </p:txBody>
      </p:sp>
      <p:pic>
        <p:nvPicPr>
          <p:cNvPr id="14" name="Picture 13">
            <a:extLst>
              <a:ext uri="{FF2B5EF4-FFF2-40B4-BE49-F238E27FC236}">
                <a16:creationId xmlns:a16="http://schemas.microsoft.com/office/drawing/2014/main" id="{39894D7F-2EFC-9A2C-9FA4-C77A88A3FF12}"/>
              </a:ext>
            </a:extLst>
          </p:cNvPr>
          <p:cNvPicPr>
            <a:picLocks noChangeAspect="1"/>
          </p:cNvPicPr>
          <p:nvPr/>
        </p:nvPicPr>
        <p:blipFill>
          <a:blip r:embed="rId12"/>
          <a:stretch>
            <a:fillRect/>
          </a:stretch>
        </p:blipFill>
        <p:spPr>
          <a:xfrm>
            <a:off x="4875800" y="4997472"/>
            <a:ext cx="6611918" cy="714703"/>
          </a:xfrm>
          <a:prstGeom prst="rect">
            <a:avLst/>
          </a:prstGeom>
          <a:noFill/>
          <a:ln>
            <a:solidFill>
              <a:schemeClr val="accent1"/>
            </a:solidFill>
          </a:ln>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fill</a:t>
            </a:r>
            <a:r>
              <a:rPr lang="en-PH" sz="2200" dirty="0"/>
              <a:t> Method</a:t>
            </a:r>
          </a:p>
        </p:txBody>
      </p:sp>
    </p:spTree>
    <p:extLst>
      <p:ext uri="{BB962C8B-B14F-4D97-AF65-F5344CB8AC3E}">
        <p14:creationId xmlns:p14="http://schemas.microsoft.com/office/powerpoint/2010/main" val="3688056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empty</a:t>
            </a:r>
            <a:r>
              <a:rPr lang="en-PH" sz="2200" dirty="0"/>
              <a:t> Method</a:t>
            </a:r>
          </a:p>
        </p:txBody>
      </p:sp>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718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front</a:t>
            </a:r>
            <a:r>
              <a:rPr lang="en-PH" sz="2200" dirty="0"/>
              <a:t> Method</a:t>
            </a:r>
          </a:p>
        </p:txBody>
      </p:sp>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back</a:t>
            </a:r>
            <a:r>
              <a:rPr lang="en-PH" sz="2200" dirty="0"/>
              <a:t> Method</a:t>
            </a:r>
          </a:p>
        </p:txBody>
      </p:sp>
      <p:pic>
        <p:nvPicPr>
          <p:cNvPr id="19" name="Picture 18">
            <a:extLst>
              <a:ext uri="{FF2B5EF4-FFF2-40B4-BE49-F238E27FC236}">
                <a16:creationId xmlns:a16="http://schemas.microsoft.com/office/drawing/2014/main" id="{3429D2C1-85E4-68DF-0153-02EFAF13D922}"/>
              </a:ext>
            </a:extLst>
          </p:cNvPr>
          <p:cNvPicPr>
            <a:picLocks noChangeAspect="1"/>
          </p:cNvPicPr>
          <p:nvPr/>
        </p:nvPicPr>
        <p:blipFill>
          <a:blip r:embed="rId10"/>
          <a:stretch>
            <a:fillRect/>
          </a:stretch>
        </p:blipFill>
        <p:spPr>
          <a:xfrm>
            <a:off x="4903510" y="2649439"/>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B8B4CF51-F1E2-3E0F-5363-D42C8A6AFCAE}"/>
              </a:ext>
            </a:extLst>
          </p:cNvPr>
          <p:cNvPicPr>
            <a:picLocks noChangeAspect="1"/>
          </p:cNvPicPr>
          <p:nvPr/>
        </p:nvPicPr>
        <p:blipFill>
          <a:blip r:embed="rId11"/>
          <a:stretch>
            <a:fillRect/>
          </a:stretch>
        </p:blipFill>
        <p:spPr>
          <a:xfrm>
            <a:off x="4875802" y="385708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E42A50E-31A1-0EA7-60BA-1618D5CC1EDA}"/>
              </a:ext>
            </a:extLst>
          </p:cNvPr>
          <p:cNvPicPr>
            <a:picLocks noChangeAspect="1"/>
          </p:cNvPicPr>
          <p:nvPr/>
        </p:nvPicPr>
        <p:blipFill>
          <a:blip r:embed="rId12"/>
          <a:stretch>
            <a:fillRect/>
          </a:stretch>
        </p:blipFill>
        <p:spPr>
          <a:xfrm>
            <a:off x="4903510" y="499929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9373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6752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25167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96812"/>
            <a:ext cx="6921320" cy="19153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Functions</a:t>
            </a:r>
          </a:p>
          <a:p>
            <a:pPr lvl="1" algn="just"/>
            <a:r>
              <a:rPr lang="en-PH" sz="2000" dirty="0">
                <a:solidFill>
                  <a:schemeClr val="accent5">
                    <a:lumMod val="50000"/>
                  </a:schemeClr>
                </a:solidFill>
                <a:latin typeface="Rockwell" panose="02060603020205020403" pitchFamily="18" charset="0"/>
              </a:rPr>
              <a:t>Size of functions are not particularly defined in C++ STL. The size depends upon the design of compilers and how they optimize functions. The major compilers (GCC, Clang and MSVC) all have different optimization implementations.</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3491028"/>
            <a:ext cx="6921320" cy="13719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Classes and Structs with methods</a:t>
            </a:r>
          </a:p>
          <a:p>
            <a:pPr lvl="1" algn="just"/>
            <a:r>
              <a:rPr lang="en-PH" sz="2000" dirty="0">
                <a:solidFill>
                  <a:schemeClr val="accent5">
                    <a:lumMod val="50000"/>
                  </a:schemeClr>
                </a:solidFill>
                <a:latin typeface="Rockwell" panose="02060603020205020403" pitchFamily="18" charset="0"/>
              </a:rPr>
              <a:t>Since these structures contains methods (or member functions the size of classes and structs with methods should, also be undefined in STL.</a:t>
            </a:r>
          </a:p>
        </p:txBody>
      </p:sp>
    </p:spTree>
    <p:extLst>
      <p:ext uri="{BB962C8B-B14F-4D97-AF65-F5344CB8AC3E}">
        <p14:creationId xmlns:p14="http://schemas.microsoft.com/office/powerpoint/2010/main" val="87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1067183"/>
            <a:ext cx="6921320" cy="63640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Function is a “named” code block that only runs when it is ”called”.</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181816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Syntax</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233368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Invoking / Calling Function</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337268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Main Function</a:t>
            </a:r>
          </a:p>
        </p:txBody>
      </p:sp>
      <p:sp>
        <p:nvSpPr>
          <p:cNvPr id="3" name="Title 1">
            <a:extLst>
              <a:ext uri="{FF2B5EF4-FFF2-40B4-BE49-F238E27FC236}">
                <a16:creationId xmlns:a16="http://schemas.microsoft.com/office/drawing/2014/main" id="{01295EC9-8B68-3074-EB6F-A1F0FB66F991}"/>
              </a:ext>
            </a:extLst>
          </p:cNvPr>
          <p:cNvSpPr txBox="1">
            <a:spLocks/>
          </p:cNvSpPr>
          <p:nvPr/>
        </p:nvSpPr>
        <p:spPr>
          <a:xfrm>
            <a:off x="4605237" y="3880763"/>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Special Types of Functions</a:t>
            </a:r>
          </a:p>
        </p:txBody>
      </p:sp>
      <p:sp>
        <p:nvSpPr>
          <p:cNvPr id="5" name="Title 1">
            <a:extLst>
              <a:ext uri="{FF2B5EF4-FFF2-40B4-BE49-F238E27FC236}">
                <a16:creationId xmlns:a16="http://schemas.microsoft.com/office/drawing/2014/main" id="{B44F3D1D-8055-A0AD-E16C-065F4C451EF3}"/>
              </a:ext>
            </a:extLst>
          </p:cNvPr>
          <p:cNvSpPr txBox="1">
            <a:spLocks/>
          </p:cNvSpPr>
          <p:nvPr/>
        </p:nvSpPr>
        <p:spPr>
          <a:xfrm>
            <a:off x="4605237" y="50187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Declaration / Prototyping</a:t>
            </a:r>
          </a:p>
        </p:txBody>
      </p:sp>
      <p:sp>
        <p:nvSpPr>
          <p:cNvPr id="6" name="Title 1">
            <a:extLst>
              <a:ext uri="{FF2B5EF4-FFF2-40B4-BE49-F238E27FC236}">
                <a16:creationId xmlns:a16="http://schemas.microsoft.com/office/drawing/2014/main" id="{B9214207-BD97-F3B1-63C1-2C1AE94A719B}"/>
              </a:ext>
            </a:extLst>
          </p:cNvPr>
          <p:cNvSpPr txBox="1">
            <a:spLocks/>
          </p:cNvSpPr>
          <p:nvPr/>
        </p:nvSpPr>
        <p:spPr>
          <a:xfrm>
            <a:off x="4605237" y="558770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Signature and Function Pointers</a:t>
            </a:r>
          </a:p>
        </p:txBody>
      </p:sp>
      <p:sp>
        <p:nvSpPr>
          <p:cNvPr id="7" name="Title 1">
            <a:extLst>
              <a:ext uri="{FF2B5EF4-FFF2-40B4-BE49-F238E27FC236}">
                <a16:creationId xmlns:a16="http://schemas.microsoft.com/office/drawing/2014/main" id="{61FA23CC-909E-E907-FCF3-944CA88E4212}"/>
              </a:ext>
            </a:extLst>
          </p:cNvPr>
          <p:cNvSpPr txBox="1">
            <a:spLocks/>
          </p:cNvSpPr>
          <p:nvPr/>
        </p:nvSpPr>
        <p:spPr>
          <a:xfrm>
            <a:off x="4605237" y="61529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Lambda Functions</a:t>
            </a:r>
          </a:p>
        </p:txBody>
      </p:sp>
      <p:sp>
        <p:nvSpPr>
          <p:cNvPr id="14" name="Title 1">
            <a:extLst>
              <a:ext uri="{FF2B5EF4-FFF2-40B4-BE49-F238E27FC236}">
                <a16:creationId xmlns:a16="http://schemas.microsoft.com/office/drawing/2014/main" id="{91A46B42-BE8A-0D6F-59BC-C85310143A71}"/>
              </a:ext>
            </a:extLst>
          </p:cNvPr>
          <p:cNvSpPr txBox="1">
            <a:spLocks/>
          </p:cNvSpPr>
          <p:nvPr/>
        </p:nvSpPr>
        <p:spPr>
          <a:xfrm>
            <a:off x="4605237" y="445099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Default Values and Overloading</a:t>
            </a:r>
          </a:p>
        </p:txBody>
      </p:sp>
      <p:sp>
        <p:nvSpPr>
          <p:cNvPr id="17" name="Title 1">
            <a:extLst>
              <a:ext uri="{FF2B5EF4-FFF2-40B4-BE49-F238E27FC236}">
                <a16:creationId xmlns:a16="http://schemas.microsoft.com/office/drawing/2014/main" id="{EB578003-FCBA-AA56-1442-35216C197804}"/>
              </a:ext>
            </a:extLst>
          </p:cNvPr>
          <p:cNvSpPr txBox="1">
            <a:spLocks/>
          </p:cNvSpPr>
          <p:nvPr/>
        </p:nvSpPr>
        <p:spPr>
          <a:xfrm>
            <a:off x="4605237" y="2853018"/>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Passing Parameters</a:t>
            </a:r>
          </a:p>
        </p:txBody>
      </p:sp>
    </p:spTree>
    <p:extLst>
      <p:ext uri="{BB962C8B-B14F-4D97-AF65-F5344CB8AC3E}">
        <p14:creationId xmlns:p14="http://schemas.microsoft.com/office/powerpoint/2010/main" val="28041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3" grpId="0"/>
      <p:bldP spid="5" grpId="0"/>
      <p:bldP spid="6" grpId="0"/>
      <p:bldP spid="7" grpId="0"/>
      <p:bldP spid="14"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Syntax</a:t>
            </a:r>
          </a:p>
        </p:txBody>
      </p:sp>
      <p:pic>
        <p:nvPicPr>
          <p:cNvPr id="20" name="Picture 19">
            <a:extLst>
              <a:ext uri="{FF2B5EF4-FFF2-40B4-BE49-F238E27FC236}">
                <a16:creationId xmlns:a16="http://schemas.microsoft.com/office/drawing/2014/main" id="{A4B3B62C-BD3D-6290-42C6-0FE47374A8EF}"/>
              </a:ext>
            </a:extLst>
          </p:cNvPr>
          <p:cNvPicPr>
            <a:picLocks noChangeAspect="1"/>
          </p:cNvPicPr>
          <p:nvPr/>
        </p:nvPicPr>
        <p:blipFill>
          <a:blip r:embed="rId8"/>
          <a:stretch>
            <a:fillRect/>
          </a:stretch>
        </p:blipFill>
        <p:spPr>
          <a:xfrm>
            <a:off x="4702813" y="1643395"/>
            <a:ext cx="6933920" cy="1552495"/>
          </a:xfrm>
          <a:prstGeom prst="rect">
            <a:avLst/>
          </a:prstGeom>
          <a:noFill/>
          <a:ln>
            <a:solidFill>
              <a:schemeClr val="accent1"/>
            </a:solidFill>
          </a:ln>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07C2385B-EC95-B3F4-502D-65AA186B3C78}"/>
              </a:ext>
            </a:extLst>
          </p:cNvPr>
          <p:cNvSpPr/>
          <p:nvPr/>
        </p:nvSpPr>
        <p:spPr>
          <a:xfrm>
            <a:off x="4718310" y="1797803"/>
            <a:ext cx="127953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44243-E398-D34F-BF02-8D0C73E99976}"/>
              </a:ext>
            </a:extLst>
          </p:cNvPr>
          <p:cNvSpPr/>
          <p:nvPr/>
        </p:nvSpPr>
        <p:spPr>
          <a:xfrm>
            <a:off x="6013340" y="1797227"/>
            <a:ext cx="1451747" cy="27954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FD2492-1CC7-DB21-513B-1939C05351C8}"/>
              </a:ext>
            </a:extLst>
          </p:cNvPr>
          <p:cNvSpPr/>
          <p:nvPr/>
        </p:nvSpPr>
        <p:spPr>
          <a:xfrm>
            <a:off x="7527078" y="1797803"/>
            <a:ext cx="3042766"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3BB96A-86F4-31C3-D1F3-B24C317A1EE8}"/>
              </a:ext>
            </a:extLst>
          </p:cNvPr>
          <p:cNvSpPr/>
          <p:nvPr/>
        </p:nvSpPr>
        <p:spPr>
          <a:xfrm>
            <a:off x="5118683" y="2140672"/>
            <a:ext cx="2346404" cy="71101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AA2E54-2C66-F2E8-C404-23D0772AFCAB}"/>
              </a:ext>
            </a:extLst>
          </p:cNvPr>
          <p:cNvSpPr/>
          <p:nvPr/>
        </p:nvSpPr>
        <p:spPr>
          <a:xfrm>
            <a:off x="10587832" y="1797803"/>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C2FE6E-7840-DF47-A3B0-4209497DF3EB}"/>
              </a:ext>
            </a:extLst>
          </p:cNvPr>
          <p:cNvSpPr/>
          <p:nvPr/>
        </p:nvSpPr>
        <p:spPr>
          <a:xfrm>
            <a:off x="4718310" y="2851688"/>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18310" y="381448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Type</a:t>
            </a:r>
          </a:p>
        </p:txBody>
      </p:sp>
      <p:sp>
        <p:nvSpPr>
          <p:cNvPr id="28" name="Title 1">
            <a:extLst>
              <a:ext uri="{FF2B5EF4-FFF2-40B4-BE49-F238E27FC236}">
                <a16:creationId xmlns:a16="http://schemas.microsoft.com/office/drawing/2014/main" id="{955C0052-F612-5D63-374F-3DB9CF92FF8F}"/>
              </a:ext>
            </a:extLst>
          </p:cNvPr>
          <p:cNvSpPr txBox="1">
            <a:spLocks/>
          </p:cNvSpPr>
          <p:nvPr/>
        </p:nvSpPr>
        <p:spPr>
          <a:xfrm>
            <a:off x="4718310" y="42818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Name</a:t>
            </a:r>
          </a:p>
        </p:txBody>
      </p:sp>
      <p:sp>
        <p:nvSpPr>
          <p:cNvPr id="29" name="Title 1">
            <a:extLst>
              <a:ext uri="{FF2B5EF4-FFF2-40B4-BE49-F238E27FC236}">
                <a16:creationId xmlns:a16="http://schemas.microsoft.com/office/drawing/2014/main" id="{E5058EAA-19E8-CFD5-AB0E-52C361D8E0CB}"/>
              </a:ext>
            </a:extLst>
          </p:cNvPr>
          <p:cNvSpPr txBox="1">
            <a:spLocks/>
          </p:cNvSpPr>
          <p:nvPr/>
        </p:nvSpPr>
        <p:spPr>
          <a:xfrm>
            <a:off x="4718310" y="479522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Parameters</a:t>
            </a:r>
          </a:p>
        </p:txBody>
      </p:sp>
      <p:sp>
        <p:nvSpPr>
          <p:cNvPr id="30" name="Rectangle 29">
            <a:extLst>
              <a:ext uri="{FF2B5EF4-FFF2-40B4-BE49-F238E27FC236}">
                <a16:creationId xmlns:a16="http://schemas.microsoft.com/office/drawing/2014/main" id="{F78A9450-090C-93D1-9CCA-6663A216CB1B}"/>
              </a:ext>
            </a:extLst>
          </p:cNvPr>
          <p:cNvSpPr/>
          <p:nvPr/>
        </p:nvSpPr>
        <p:spPr>
          <a:xfrm>
            <a:off x="5135934" y="2496180"/>
            <a:ext cx="2313655" cy="355508"/>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BCD6399-7D2C-3312-6C90-9F2742A4D306}"/>
              </a:ext>
            </a:extLst>
          </p:cNvPr>
          <p:cNvSpPr txBox="1">
            <a:spLocks/>
          </p:cNvSpPr>
          <p:nvPr/>
        </p:nvSpPr>
        <p:spPr>
          <a:xfrm>
            <a:off x="4718310" y="528217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Body</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18310" y="580854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Value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35578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animBg="1"/>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1"/>
            <a:ext cx="6921320" cy="114992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To call a function we just need to write its name in our code followed by, enclosed in parenthesis the input required by the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2" name="Title 1">
            <a:extLst>
              <a:ext uri="{FF2B5EF4-FFF2-40B4-BE49-F238E27FC236}">
                <a16:creationId xmlns:a16="http://schemas.microsoft.com/office/drawing/2014/main" id="{047240CD-7F93-A271-3494-BBEB6A6E9A54}"/>
              </a:ext>
            </a:extLst>
          </p:cNvPr>
          <p:cNvSpPr txBox="1">
            <a:spLocks/>
          </p:cNvSpPr>
          <p:nvPr/>
        </p:nvSpPr>
        <p:spPr>
          <a:xfrm>
            <a:off x="4702813" y="2873907"/>
            <a:ext cx="6921320" cy="709331"/>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r>
              <a:rPr lang="en-PH" dirty="0"/>
              <a:t>The function’s input is also called the function arguments.</a:t>
            </a:r>
          </a:p>
        </p:txBody>
      </p:sp>
      <p:sp>
        <p:nvSpPr>
          <p:cNvPr id="3" name="Title 1">
            <a:extLst>
              <a:ext uri="{FF2B5EF4-FFF2-40B4-BE49-F238E27FC236}">
                <a16:creationId xmlns:a16="http://schemas.microsoft.com/office/drawing/2014/main" id="{AE9B66F9-6A8D-6980-4D33-1695E6D8CFBF}"/>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0909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 (Example)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7" name="Picture 6">
            <a:extLst>
              <a:ext uri="{FF2B5EF4-FFF2-40B4-BE49-F238E27FC236}">
                <a16:creationId xmlns:a16="http://schemas.microsoft.com/office/drawing/2014/main" id="{16AFBFDA-4874-0E25-D11F-6099787B709F}"/>
              </a:ext>
            </a:extLst>
          </p:cNvPr>
          <p:cNvPicPr>
            <a:picLocks noChangeAspect="1"/>
          </p:cNvPicPr>
          <p:nvPr/>
        </p:nvPicPr>
        <p:blipFill>
          <a:blip r:embed="rId9"/>
          <a:stretch>
            <a:fillRect/>
          </a:stretch>
        </p:blipFill>
        <p:spPr>
          <a:xfrm>
            <a:off x="4702813" y="1725054"/>
            <a:ext cx="6990423" cy="386452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9605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Passing Parameters</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3291841" cy="43666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Pass by Value</a:t>
            </a:r>
          </a:p>
        </p:txBody>
      </p:sp>
      <p:sp>
        <p:nvSpPr>
          <p:cNvPr id="2" name="Title 1">
            <a:extLst>
              <a:ext uri="{FF2B5EF4-FFF2-40B4-BE49-F238E27FC236}">
                <a16:creationId xmlns:a16="http://schemas.microsoft.com/office/drawing/2014/main" id="{047240CD-7F93-A271-3494-BBEB6A6E9A54}"/>
              </a:ext>
            </a:extLst>
          </p:cNvPr>
          <p:cNvSpPr txBox="1">
            <a:spLocks/>
          </p:cNvSpPr>
          <p:nvPr/>
        </p:nvSpPr>
        <p:spPr>
          <a:xfrm>
            <a:off x="7773304" y="1610531"/>
            <a:ext cx="3637623" cy="436662"/>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pPr marL="342900" indent="-342900">
              <a:buFont typeface="Wingdings" pitchFamily="2" charset="2"/>
              <a:buChar char="Ø"/>
            </a:pPr>
            <a:r>
              <a:rPr lang="en-PH" dirty="0"/>
              <a:t>Pass by Reference</a:t>
            </a:r>
          </a:p>
        </p:txBody>
      </p:sp>
      <p:pic>
        <p:nvPicPr>
          <p:cNvPr id="4" name="Picture 3">
            <a:extLst>
              <a:ext uri="{FF2B5EF4-FFF2-40B4-BE49-F238E27FC236}">
                <a16:creationId xmlns:a16="http://schemas.microsoft.com/office/drawing/2014/main" id="{4D420E95-0001-9AF2-4E13-2D34965BBD02}"/>
              </a:ext>
            </a:extLst>
          </p:cNvPr>
          <p:cNvPicPr>
            <a:picLocks noChangeAspect="1"/>
          </p:cNvPicPr>
          <p:nvPr/>
        </p:nvPicPr>
        <p:blipFill>
          <a:blip r:embed="rId8"/>
          <a:stretch>
            <a:fillRect/>
          </a:stretch>
        </p:blipFill>
        <p:spPr>
          <a:xfrm>
            <a:off x="4702813" y="2144041"/>
            <a:ext cx="7154191" cy="409945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059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The Main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C3AAE177-1872-1100-3076-1E453688957D}"/>
              </a:ext>
            </a:extLst>
          </p:cNvPr>
          <p:cNvPicPr>
            <a:picLocks noChangeAspect="1"/>
          </p:cNvPicPr>
          <p:nvPr/>
        </p:nvPicPr>
        <p:blipFill>
          <a:blip r:embed="rId9"/>
          <a:stretch>
            <a:fillRect/>
          </a:stretch>
        </p:blipFill>
        <p:spPr>
          <a:xfrm>
            <a:off x="4842001" y="1610531"/>
            <a:ext cx="5535053" cy="2381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842001" y="4143036"/>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is the entry point of the program</a:t>
            </a:r>
          </a:p>
        </p:txBody>
      </p:sp>
      <p:sp>
        <p:nvSpPr>
          <p:cNvPr id="6" name="Title 1">
            <a:extLst>
              <a:ext uri="{FF2B5EF4-FFF2-40B4-BE49-F238E27FC236}">
                <a16:creationId xmlns:a16="http://schemas.microsoft.com/office/drawing/2014/main" id="{0C7452EF-AFBD-5276-5AFE-D98A4C5FEAAE}"/>
              </a:ext>
            </a:extLst>
          </p:cNvPr>
          <p:cNvSpPr txBox="1">
            <a:spLocks/>
          </p:cNvSpPr>
          <p:nvPr/>
        </p:nvSpPr>
        <p:spPr>
          <a:xfrm>
            <a:off x="4842001" y="465124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must be global</a:t>
            </a:r>
          </a:p>
        </p:txBody>
      </p:sp>
      <p:sp>
        <p:nvSpPr>
          <p:cNvPr id="7" name="Title 1">
            <a:extLst>
              <a:ext uri="{FF2B5EF4-FFF2-40B4-BE49-F238E27FC236}">
                <a16:creationId xmlns:a16="http://schemas.microsoft.com/office/drawing/2014/main" id="{6037C13C-F7C6-0DFD-E0F7-5A2A2EFBC29E}"/>
              </a:ext>
            </a:extLst>
          </p:cNvPr>
          <p:cNvSpPr txBox="1">
            <a:spLocks/>
          </p:cNvSpPr>
          <p:nvPr/>
        </p:nvSpPr>
        <p:spPr>
          <a:xfrm>
            <a:off x="4842001" y="5013958"/>
            <a:ext cx="6921320" cy="73709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may or may not accept accept an argument </a:t>
            </a:r>
          </a:p>
        </p:txBody>
      </p:sp>
      <p:sp>
        <p:nvSpPr>
          <p:cNvPr id="8" name="Title 1">
            <a:extLst>
              <a:ext uri="{FF2B5EF4-FFF2-40B4-BE49-F238E27FC236}">
                <a16:creationId xmlns:a16="http://schemas.microsoft.com/office/drawing/2014/main" id="{65658589-4ABB-3FC8-C5F0-64E1012D634C}"/>
              </a:ext>
            </a:extLst>
          </p:cNvPr>
          <p:cNvSpPr txBox="1">
            <a:spLocks/>
          </p:cNvSpPr>
          <p:nvPr/>
        </p:nvSpPr>
        <p:spPr>
          <a:xfrm>
            <a:off x="4842001" y="575518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MUST return an integer</a:t>
            </a:r>
          </a:p>
        </p:txBody>
      </p:sp>
    </p:spTree>
    <p:extLst>
      <p:ext uri="{BB962C8B-B14F-4D97-AF65-F5344CB8AC3E}">
        <p14:creationId xmlns:p14="http://schemas.microsoft.com/office/powerpoint/2010/main" val="800481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Void Function</a:t>
            </a:r>
          </a:p>
        </p:txBody>
      </p:sp>
      <p:pic>
        <p:nvPicPr>
          <p:cNvPr id="3" name="Picture 2">
            <a:extLst>
              <a:ext uri="{FF2B5EF4-FFF2-40B4-BE49-F238E27FC236}">
                <a16:creationId xmlns:a16="http://schemas.microsoft.com/office/drawing/2014/main" id="{F3B42B5D-7424-D3D3-AD37-862305E22CE3}"/>
              </a:ext>
            </a:extLst>
          </p:cNvPr>
          <p:cNvPicPr>
            <a:picLocks noChangeAspect="1"/>
          </p:cNvPicPr>
          <p:nvPr/>
        </p:nvPicPr>
        <p:blipFill>
          <a:blip r:embed="rId8"/>
          <a:stretch>
            <a:fillRect/>
          </a:stretch>
        </p:blipFill>
        <p:spPr>
          <a:xfrm>
            <a:off x="4814455" y="2197186"/>
            <a:ext cx="6722949" cy="3995796"/>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435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Recursive Function</a:t>
            </a:r>
          </a:p>
        </p:txBody>
      </p:sp>
      <p:pic>
        <p:nvPicPr>
          <p:cNvPr id="2" name="Picture 1">
            <a:extLst>
              <a:ext uri="{FF2B5EF4-FFF2-40B4-BE49-F238E27FC236}">
                <a16:creationId xmlns:a16="http://schemas.microsoft.com/office/drawing/2014/main" id="{134AA3EC-D46A-D048-9716-AD7EBFFCF10A}"/>
              </a:ext>
            </a:extLst>
          </p:cNvPr>
          <p:cNvPicPr>
            <a:picLocks noChangeAspect="1"/>
          </p:cNvPicPr>
          <p:nvPr/>
        </p:nvPicPr>
        <p:blipFill>
          <a:blip r:embed="rId8"/>
          <a:stretch>
            <a:fillRect/>
          </a:stretch>
        </p:blipFill>
        <p:spPr>
          <a:xfrm>
            <a:off x="4864081" y="2219295"/>
            <a:ext cx="6760052" cy="408872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18652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Built-in Functions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3" name="Picture 2">
            <a:extLst>
              <a:ext uri="{FF2B5EF4-FFF2-40B4-BE49-F238E27FC236}">
                <a16:creationId xmlns:a16="http://schemas.microsoft.com/office/drawing/2014/main" id="{7AFC3F4D-4BA8-EB38-83FA-0D9C212CD29D}"/>
              </a:ext>
            </a:extLst>
          </p:cNvPr>
          <p:cNvPicPr>
            <a:picLocks noChangeAspect="1"/>
          </p:cNvPicPr>
          <p:nvPr/>
        </p:nvPicPr>
        <p:blipFill>
          <a:blip r:embed="rId9"/>
          <a:stretch>
            <a:fillRect/>
          </a:stretch>
        </p:blipFill>
        <p:spPr>
          <a:xfrm>
            <a:off x="4702813" y="2197185"/>
            <a:ext cx="6921320" cy="37466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3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Methods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2" name="Picture 1">
            <a:extLst>
              <a:ext uri="{FF2B5EF4-FFF2-40B4-BE49-F238E27FC236}">
                <a16:creationId xmlns:a16="http://schemas.microsoft.com/office/drawing/2014/main" id="{D7E649DD-0A9E-28C7-D545-1D23CD86BBC7}"/>
              </a:ext>
            </a:extLst>
          </p:cNvPr>
          <p:cNvPicPr>
            <a:picLocks noChangeAspect="1"/>
          </p:cNvPicPr>
          <p:nvPr/>
        </p:nvPicPr>
        <p:blipFill>
          <a:blip r:embed="rId9"/>
          <a:stretch>
            <a:fillRect/>
          </a:stretch>
        </p:blipFill>
        <p:spPr>
          <a:xfrm>
            <a:off x="4854976" y="2201800"/>
            <a:ext cx="6533460" cy="37515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54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1"/>
            <a:ext cx="6921320" cy="103279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Default Values are the values given to a parameter when no argument is provided to it in the function call.</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2723297"/>
            <a:ext cx="6921320" cy="1308376"/>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Overloading is way of assigning different functionalities to a function of the same name, depending upon the type and number of parameters.</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5085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 (Example)</a:t>
            </a:r>
          </a:p>
        </p:txBody>
      </p:sp>
      <p:pic>
        <p:nvPicPr>
          <p:cNvPr id="4" name="Picture 3">
            <a:extLst>
              <a:ext uri="{FF2B5EF4-FFF2-40B4-BE49-F238E27FC236}">
                <a16:creationId xmlns:a16="http://schemas.microsoft.com/office/drawing/2014/main" id="{3C76E696-3D53-3DAD-CFF0-269444D19BA9}"/>
              </a:ext>
            </a:extLst>
          </p:cNvPr>
          <p:cNvPicPr>
            <a:picLocks noChangeAspect="1"/>
          </p:cNvPicPr>
          <p:nvPr/>
        </p:nvPicPr>
        <p:blipFill>
          <a:blip r:embed="rId8"/>
          <a:stretch>
            <a:fillRect/>
          </a:stretch>
        </p:blipFill>
        <p:spPr>
          <a:xfrm>
            <a:off x="4702813" y="1586086"/>
            <a:ext cx="6938798" cy="45099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631653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Declaration / Prototyping</a:t>
            </a:r>
          </a:p>
        </p:txBody>
      </p:sp>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75468"/>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Prototyping is a declaration of a function without implementation.</a:t>
            </a:r>
          </a:p>
        </p:txBody>
      </p:sp>
      <p:pic>
        <p:nvPicPr>
          <p:cNvPr id="4" name="Picture 3">
            <a:extLst>
              <a:ext uri="{FF2B5EF4-FFF2-40B4-BE49-F238E27FC236}">
                <a16:creationId xmlns:a16="http://schemas.microsoft.com/office/drawing/2014/main" id="{F559C2C3-13F9-246B-1D3D-A5EAF9AD25E6}"/>
              </a:ext>
            </a:extLst>
          </p:cNvPr>
          <p:cNvPicPr>
            <a:picLocks noChangeAspect="1"/>
          </p:cNvPicPr>
          <p:nvPr/>
        </p:nvPicPr>
        <p:blipFill>
          <a:blip r:embed="rId8"/>
          <a:stretch>
            <a:fillRect/>
          </a:stretch>
        </p:blipFill>
        <p:spPr>
          <a:xfrm>
            <a:off x="4702813" y="2286000"/>
            <a:ext cx="6921320" cy="3951841"/>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7799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Signature and Function Pointers</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Signature is the function declaration strip-out of  the function and parameter names.</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3041034"/>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Pointer is a pointer to a function with the same signature. </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4" name="Picture 3">
            <a:extLst>
              <a:ext uri="{FF2B5EF4-FFF2-40B4-BE49-F238E27FC236}">
                <a16:creationId xmlns:a16="http://schemas.microsoft.com/office/drawing/2014/main" id="{8458CC89-E6C3-1434-2E9E-B974615B0D8D}"/>
              </a:ext>
            </a:extLst>
          </p:cNvPr>
          <p:cNvPicPr>
            <a:picLocks noChangeAspect="1"/>
          </p:cNvPicPr>
          <p:nvPr/>
        </p:nvPicPr>
        <p:blipFill>
          <a:blip r:embed="rId9"/>
          <a:stretch>
            <a:fillRect/>
          </a:stretch>
        </p:blipFill>
        <p:spPr>
          <a:xfrm>
            <a:off x="4818589" y="2372443"/>
            <a:ext cx="679646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1228CC13-66C3-7A3E-7506-93FD5D4AC2F1}"/>
              </a:ext>
            </a:extLst>
          </p:cNvPr>
          <p:cNvSpPr/>
          <p:nvPr/>
        </p:nvSpPr>
        <p:spPr>
          <a:xfrm>
            <a:off x="8885704" y="2430309"/>
            <a:ext cx="2618508"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3E6A06-5FAC-248F-46DD-A9A96CB21833}"/>
              </a:ext>
            </a:extLst>
          </p:cNvPr>
          <p:cNvPicPr>
            <a:picLocks noChangeAspect="1"/>
          </p:cNvPicPr>
          <p:nvPr/>
        </p:nvPicPr>
        <p:blipFill>
          <a:blip r:embed="rId10"/>
          <a:stretch>
            <a:fillRect/>
          </a:stretch>
        </p:blipFill>
        <p:spPr>
          <a:xfrm>
            <a:off x="4702813" y="3451981"/>
            <a:ext cx="692132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8BF982F4-B0EC-0DCB-571B-E6607CBD52EB}"/>
              </a:ext>
            </a:extLst>
          </p:cNvPr>
          <p:cNvSpPr/>
          <p:nvPr/>
        </p:nvSpPr>
        <p:spPr>
          <a:xfrm>
            <a:off x="5915363" y="3533643"/>
            <a:ext cx="1330564"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91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6" grpId="0" animBg="1"/>
      <p:bldP spid="6" grpId="1" animBg="1"/>
      <p:bldP spid="9" grpId="0" animBg="1"/>
      <p:bldP spid="9"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Pointer (Example)</a:t>
            </a:r>
          </a:p>
        </p:txBody>
      </p:sp>
      <p:pic>
        <p:nvPicPr>
          <p:cNvPr id="2" name="Picture 1">
            <a:extLst>
              <a:ext uri="{FF2B5EF4-FFF2-40B4-BE49-F238E27FC236}">
                <a16:creationId xmlns:a16="http://schemas.microsoft.com/office/drawing/2014/main" id="{D21E0A84-565A-71DE-03D7-86C8DAA3BA43}"/>
              </a:ext>
            </a:extLst>
          </p:cNvPr>
          <p:cNvPicPr>
            <a:picLocks noChangeAspect="1"/>
          </p:cNvPicPr>
          <p:nvPr/>
        </p:nvPicPr>
        <p:blipFill>
          <a:blip r:embed="rId8"/>
          <a:stretch>
            <a:fillRect/>
          </a:stretch>
        </p:blipFill>
        <p:spPr>
          <a:xfrm>
            <a:off x="4702812" y="1513683"/>
            <a:ext cx="7067481" cy="4596172"/>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421610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6921320" cy="80911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A lambda function is a way of defining function inside another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3" name="Title 1">
            <a:extLst>
              <a:ext uri="{FF2B5EF4-FFF2-40B4-BE49-F238E27FC236}">
                <a16:creationId xmlns:a16="http://schemas.microsoft.com/office/drawing/2014/main" id="{AE9B66F9-6A8D-6980-4D33-1695E6D8CFBF}"/>
              </a:ext>
            </a:extLst>
          </p:cNvPr>
          <p:cNvSpPr txBox="1">
            <a:spLocks/>
          </p:cNvSpPr>
          <p:nvPr/>
        </p:nvSpPr>
        <p:spPr>
          <a:xfrm>
            <a:off x="4698454" y="552777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5" name="Picture 4">
            <a:extLst>
              <a:ext uri="{FF2B5EF4-FFF2-40B4-BE49-F238E27FC236}">
                <a16:creationId xmlns:a16="http://schemas.microsoft.com/office/drawing/2014/main" id="{D17FF5DF-75CB-E6B7-59B6-EA75D3B0A73E}"/>
              </a:ext>
            </a:extLst>
          </p:cNvPr>
          <p:cNvPicPr>
            <a:picLocks noChangeAspect="1"/>
          </p:cNvPicPr>
          <p:nvPr/>
        </p:nvPicPr>
        <p:blipFill>
          <a:blip r:embed="rId10"/>
          <a:stretch>
            <a:fillRect/>
          </a:stretch>
        </p:blipFill>
        <p:spPr>
          <a:xfrm>
            <a:off x="4805103" y="2702828"/>
            <a:ext cx="6708023" cy="1282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313047D-3424-C8DB-967F-D87953204F08}"/>
              </a:ext>
            </a:extLst>
          </p:cNvPr>
          <p:cNvPicPr>
            <a:picLocks noChangeAspect="1"/>
          </p:cNvPicPr>
          <p:nvPr/>
        </p:nvPicPr>
        <p:blipFill>
          <a:blip r:embed="rId11"/>
          <a:stretch>
            <a:fillRect/>
          </a:stretch>
        </p:blipFill>
        <p:spPr>
          <a:xfrm>
            <a:off x="480510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E8B49F4-B8BD-1F25-F83B-C69AD273FDE1}"/>
              </a:ext>
            </a:extLst>
          </p:cNvPr>
          <p:cNvPicPr>
            <a:picLocks noChangeAspect="1"/>
          </p:cNvPicPr>
          <p:nvPr/>
        </p:nvPicPr>
        <p:blipFill>
          <a:blip r:embed="rId12"/>
          <a:stretch>
            <a:fillRect/>
          </a:stretch>
        </p:blipFill>
        <p:spPr>
          <a:xfrm>
            <a:off x="577165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15E370-FB48-768D-AD99-90D6248E7EEA}"/>
              </a:ext>
            </a:extLst>
          </p:cNvPr>
          <p:cNvPicPr>
            <a:picLocks noChangeAspect="1"/>
          </p:cNvPicPr>
          <p:nvPr/>
        </p:nvPicPr>
        <p:blipFill>
          <a:blip r:embed="rId13"/>
          <a:stretch>
            <a:fillRect/>
          </a:stretch>
        </p:blipFill>
        <p:spPr>
          <a:xfrm>
            <a:off x="6738203" y="4198035"/>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0E6BA7F-248A-9FE9-8587-75A4159913D1}"/>
              </a:ext>
            </a:extLst>
          </p:cNvPr>
          <p:cNvPicPr>
            <a:picLocks noChangeAspect="1"/>
          </p:cNvPicPr>
          <p:nvPr/>
        </p:nvPicPr>
        <p:blipFill>
          <a:blip r:embed="rId14"/>
          <a:stretch>
            <a:fillRect/>
          </a:stretch>
        </p:blipFill>
        <p:spPr>
          <a:xfrm>
            <a:off x="7704753" y="4184868"/>
            <a:ext cx="1390650" cy="7620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32219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E22C902E-21E9-67CA-CA15-9E3200342B4F}"/>
              </a:ext>
            </a:extLst>
          </p:cNvPr>
          <p:cNvPicPr>
            <a:picLocks noChangeAspect="1"/>
          </p:cNvPicPr>
          <p:nvPr/>
        </p:nvPicPr>
        <p:blipFill>
          <a:blip r:embed="rId10"/>
          <a:stretch>
            <a:fillRect/>
          </a:stretch>
        </p:blipFill>
        <p:spPr>
          <a:xfrm>
            <a:off x="4702813" y="1550758"/>
            <a:ext cx="7130373" cy="42577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50230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END OF PART #1</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837251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123638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Understanding of Course Modules </a:t>
            </a:r>
          </a:p>
        </p:txBody>
      </p:sp>
      <p:sp>
        <p:nvSpPr>
          <p:cNvPr id="8" name="Title 1">
            <a:extLst>
              <a:ext uri="{FF2B5EF4-FFF2-40B4-BE49-F238E27FC236}">
                <a16:creationId xmlns:a16="http://schemas.microsoft.com/office/drawing/2014/main" id="{C3C72ACE-602C-19EB-4CFE-0F57EADD466E}"/>
              </a:ext>
            </a:extLst>
          </p:cNvPr>
          <p:cNvSpPr txBox="1">
            <a:spLocks/>
          </p:cNvSpPr>
          <p:nvPr/>
        </p:nvSpPr>
        <p:spPr>
          <a:xfrm>
            <a:off x="4407434" y="1977370"/>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Completed Part 1</a:t>
            </a:r>
          </a:p>
        </p:txBody>
      </p:sp>
      <p:sp>
        <p:nvSpPr>
          <p:cNvPr id="9" name="Title 1">
            <a:extLst>
              <a:ext uri="{FF2B5EF4-FFF2-40B4-BE49-F238E27FC236}">
                <a16:creationId xmlns:a16="http://schemas.microsoft.com/office/drawing/2014/main" id="{DA701F23-6B88-7697-BED4-5D8768ABB8CA}"/>
              </a:ext>
            </a:extLst>
          </p:cNvPr>
          <p:cNvSpPr txBox="1">
            <a:spLocks/>
          </p:cNvSpPr>
          <p:nvPr/>
        </p:nvSpPr>
        <p:spPr>
          <a:xfrm>
            <a:off x="4427685" y="271835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”pragma once”  Directive</a:t>
            </a:r>
          </a:p>
        </p:txBody>
      </p:sp>
      <p:pic>
        <p:nvPicPr>
          <p:cNvPr id="12" name="Picture 11">
            <a:extLst>
              <a:ext uri="{FF2B5EF4-FFF2-40B4-BE49-F238E27FC236}">
                <a16:creationId xmlns:a16="http://schemas.microsoft.com/office/drawing/2014/main" id="{DC95E220-F8D1-7882-7873-BFA895A7638F}"/>
              </a:ext>
            </a:extLst>
          </p:cNvPr>
          <p:cNvPicPr>
            <a:picLocks noChangeAspect="1"/>
          </p:cNvPicPr>
          <p:nvPr/>
        </p:nvPicPr>
        <p:blipFill>
          <a:blip r:embed="rId9"/>
          <a:stretch>
            <a:fillRect/>
          </a:stretch>
        </p:blipFill>
        <p:spPr>
          <a:xfrm>
            <a:off x="5070233" y="3376347"/>
            <a:ext cx="6096531" cy="171785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2853FEF3-0DD7-3962-6B70-4E4FF2E44C38}"/>
              </a:ext>
            </a:extLst>
          </p:cNvPr>
          <p:cNvPicPr>
            <a:picLocks noChangeAspect="1"/>
          </p:cNvPicPr>
          <p:nvPr/>
        </p:nvPicPr>
        <p:blipFill>
          <a:blip r:embed="rId10"/>
          <a:stretch>
            <a:fillRect/>
          </a:stretch>
        </p:blipFill>
        <p:spPr>
          <a:xfrm>
            <a:off x="5070233" y="5320430"/>
            <a:ext cx="6096531" cy="4014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12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8706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“auto” Keyword (Type Inference)</a:t>
            </a:r>
          </a:p>
        </p:txBody>
      </p:sp>
      <p:pic>
        <p:nvPicPr>
          <p:cNvPr id="2" name="Picture 1">
            <a:extLst>
              <a:ext uri="{FF2B5EF4-FFF2-40B4-BE49-F238E27FC236}">
                <a16:creationId xmlns:a16="http://schemas.microsoft.com/office/drawing/2014/main" id="{2A84400D-CC89-69DD-7687-D03DE0397D8F}"/>
              </a:ext>
            </a:extLst>
          </p:cNvPr>
          <p:cNvPicPr>
            <a:picLocks noChangeAspect="1"/>
          </p:cNvPicPr>
          <p:nvPr/>
        </p:nvPicPr>
        <p:blipFill>
          <a:blip r:embed="rId8"/>
          <a:stretch>
            <a:fillRect/>
          </a:stretch>
        </p:blipFill>
        <p:spPr>
          <a:xfrm>
            <a:off x="4925291" y="1333098"/>
            <a:ext cx="6504709" cy="1185390"/>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5467BF90-ACAC-BF6A-14E0-E5BE69153BA8}"/>
              </a:ext>
            </a:extLst>
          </p:cNvPr>
          <p:cNvSpPr txBox="1">
            <a:spLocks/>
          </p:cNvSpPr>
          <p:nvPr/>
        </p:nvSpPr>
        <p:spPr>
          <a:xfrm>
            <a:off x="4396576" y="4534093"/>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Ternary Operator (3</a:t>
            </a:r>
            <a:r>
              <a:rPr lang="en-PH" sz="2400" baseline="30000" dirty="0"/>
              <a:t>rd</a:t>
            </a:r>
            <a:r>
              <a:rPr lang="en-PH" sz="2400" dirty="0"/>
              <a:t> Type of Conditionals)</a:t>
            </a:r>
          </a:p>
        </p:txBody>
      </p:sp>
      <p:pic>
        <p:nvPicPr>
          <p:cNvPr id="12" name="Picture 11">
            <a:extLst>
              <a:ext uri="{FF2B5EF4-FFF2-40B4-BE49-F238E27FC236}">
                <a16:creationId xmlns:a16="http://schemas.microsoft.com/office/drawing/2014/main" id="{CF42B4A4-A6D4-2490-5087-2DC2765173DC}"/>
              </a:ext>
            </a:extLst>
          </p:cNvPr>
          <p:cNvPicPr>
            <a:picLocks noChangeAspect="1"/>
          </p:cNvPicPr>
          <p:nvPr/>
        </p:nvPicPr>
        <p:blipFill>
          <a:blip r:embed="rId9"/>
          <a:stretch>
            <a:fillRect/>
          </a:stretch>
        </p:blipFill>
        <p:spPr>
          <a:xfrm>
            <a:off x="4914432" y="4980171"/>
            <a:ext cx="6403463" cy="81930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2A08E71F-B82E-7E4C-C1F7-1C75036B5303}"/>
              </a:ext>
            </a:extLst>
          </p:cNvPr>
          <p:cNvSpPr txBox="1">
            <a:spLocks/>
          </p:cNvSpPr>
          <p:nvPr/>
        </p:nvSpPr>
        <p:spPr>
          <a:xfrm>
            <a:off x="4407434" y="277093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Uniform Initialization</a:t>
            </a:r>
          </a:p>
        </p:txBody>
      </p:sp>
      <p:pic>
        <p:nvPicPr>
          <p:cNvPr id="18" name="Picture 17">
            <a:extLst>
              <a:ext uri="{FF2B5EF4-FFF2-40B4-BE49-F238E27FC236}">
                <a16:creationId xmlns:a16="http://schemas.microsoft.com/office/drawing/2014/main" id="{FE34C053-819B-040E-862C-4C88A68DB312}"/>
              </a:ext>
            </a:extLst>
          </p:cNvPr>
          <p:cNvPicPr>
            <a:picLocks noChangeAspect="1"/>
          </p:cNvPicPr>
          <p:nvPr/>
        </p:nvPicPr>
        <p:blipFill>
          <a:blip r:embed="rId11"/>
          <a:stretch>
            <a:fillRect/>
          </a:stretch>
        </p:blipFill>
        <p:spPr>
          <a:xfrm>
            <a:off x="4889500" y="3246097"/>
            <a:ext cx="6540500" cy="11374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27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3CA38BFD-3366-FD2F-B318-5E42FC9402C4}"/>
              </a:ext>
            </a:extLst>
          </p:cNvPr>
          <p:cNvSpPr txBox="1">
            <a:spLocks/>
          </p:cNvSpPr>
          <p:nvPr/>
        </p:nvSpPr>
        <p:spPr>
          <a:xfrm>
            <a:off x="4304698" y="131234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Vector Class</a:t>
            </a:r>
          </a:p>
        </p:txBody>
      </p:sp>
      <p:pic>
        <p:nvPicPr>
          <p:cNvPr id="5" name="Picture 4">
            <a:extLst>
              <a:ext uri="{FF2B5EF4-FFF2-40B4-BE49-F238E27FC236}">
                <a16:creationId xmlns:a16="http://schemas.microsoft.com/office/drawing/2014/main" id="{30671BE8-AB77-4B0D-B776-2206B384C2DA}"/>
              </a:ext>
            </a:extLst>
          </p:cNvPr>
          <p:cNvPicPr>
            <a:picLocks noChangeAspect="1"/>
          </p:cNvPicPr>
          <p:nvPr/>
        </p:nvPicPr>
        <p:blipFill>
          <a:blip r:embed="rId8"/>
          <a:stretch>
            <a:fillRect/>
          </a:stretch>
        </p:blipFill>
        <p:spPr>
          <a:xfrm>
            <a:off x="4822555" y="1769545"/>
            <a:ext cx="6504709" cy="408411"/>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715C01E6-EB4C-A5A0-D787-06CF12C93130}"/>
              </a:ext>
            </a:extLst>
          </p:cNvPr>
          <p:cNvSpPr txBox="1">
            <a:spLocks/>
          </p:cNvSpPr>
          <p:nvPr/>
        </p:nvSpPr>
        <p:spPr>
          <a:xfrm>
            <a:off x="4304697" y="2955747"/>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a:t>
            </a:r>
            <a:r>
              <a:rPr lang="en-PH" sz="2400" dirty="0" err="1"/>
              <a:t>nullptr</a:t>
            </a:r>
            <a:r>
              <a:rPr lang="en-PH" sz="2400" dirty="0"/>
              <a:t>” Pointer</a:t>
            </a:r>
          </a:p>
        </p:txBody>
      </p:sp>
      <p:pic>
        <p:nvPicPr>
          <p:cNvPr id="10" name="Picture 9">
            <a:extLst>
              <a:ext uri="{FF2B5EF4-FFF2-40B4-BE49-F238E27FC236}">
                <a16:creationId xmlns:a16="http://schemas.microsoft.com/office/drawing/2014/main" id="{B871717C-B3D3-F1B4-3198-F9D339B3C0FE}"/>
              </a:ext>
            </a:extLst>
          </p:cNvPr>
          <p:cNvPicPr>
            <a:picLocks noChangeAspect="1"/>
          </p:cNvPicPr>
          <p:nvPr/>
        </p:nvPicPr>
        <p:blipFill>
          <a:blip r:embed="rId9"/>
          <a:stretch>
            <a:fillRect/>
          </a:stretch>
        </p:blipFill>
        <p:spPr>
          <a:xfrm>
            <a:off x="4822554" y="3446310"/>
            <a:ext cx="6504709" cy="488006"/>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E95E5E4-D3CA-B999-C459-FF0541602106}"/>
              </a:ext>
            </a:extLst>
          </p:cNvPr>
          <p:cNvSpPr txBox="1">
            <a:spLocks/>
          </p:cNvSpPr>
          <p:nvPr/>
        </p:nvSpPr>
        <p:spPr>
          <a:xfrm>
            <a:off x="4304697" y="40901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“new” Keyword</a:t>
            </a:r>
          </a:p>
        </p:txBody>
      </p:sp>
      <p:pic>
        <p:nvPicPr>
          <p:cNvPr id="20" name="Picture 19">
            <a:extLst>
              <a:ext uri="{FF2B5EF4-FFF2-40B4-BE49-F238E27FC236}">
                <a16:creationId xmlns:a16="http://schemas.microsoft.com/office/drawing/2014/main" id="{04CBF54B-AC01-D2F7-59AD-67CD7343DD65}"/>
              </a:ext>
            </a:extLst>
          </p:cNvPr>
          <p:cNvPicPr>
            <a:picLocks noChangeAspect="1"/>
          </p:cNvPicPr>
          <p:nvPr/>
        </p:nvPicPr>
        <p:blipFill>
          <a:blip r:embed="rId10"/>
          <a:stretch>
            <a:fillRect/>
          </a:stretch>
        </p:blipFill>
        <p:spPr>
          <a:xfrm>
            <a:off x="4822554" y="2336070"/>
            <a:ext cx="6504709" cy="373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27D7D1A1-3A15-58EC-ACAC-8E4F923BB464}"/>
              </a:ext>
            </a:extLst>
          </p:cNvPr>
          <p:cNvPicPr>
            <a:picLocks noChangeAspect="1"/>
          </p:cNvPicPr>
          <p:nvPr/>
        </p:nvPicPr>
        <p:blipFill>
          <a:blip r:embed="rId11"/>
          <a:stretch>
            <a:fillRect/>
          </a:stretch>
        </p:blipFill>
        <p:spPr>
          <a:xfrm>
            <a:off x="4822553" y="4597369"/>
            <a:ext cx="6504709" cy="4445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7E1CC2A5-9A88-DBE0-1D82-A39DB85883F0}"/>
              </a:ext>
            </a:extLst>
          </p:cNvPr>
          <p:cNvPicPr>
            <a:picLocks noChangeAspect="1"/>
          </p:cNvPicPr>
          <p:nvPr/>
        </p:nvPicPr>
        <p:blipFill>
          <a:blip r:embed="rId12"/>
          <a:stretch>
            <a:fillRect/>
          </a:stretch>
        </p:blipFill>
        <p:spPr>
          <a:xfrm>
            <a:off x="4822553" y="5298522"/>
            <a:ext cx="6504709" cy="812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E1D2F129-2D51-68F6-E5C3-0209180610D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532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Statement of the Problem</a:t>
            </a:r>
            <a:endParaRPr lang="en-US" sz="2800" dirty="0">
              <a:solidFill>
                <a:srgbClr val="C00000"/>
              </a:solidFill>
              <a:latin typeface="Rockwell" panose="02060603020205020403" pitchFamily="18" charset="0"/>
            </a:endParaRPr>
          </a:p>
        </p:txBody>
      </p:sp>
      <p:pic>
        <p:nvPicPr>
          <p:cNvPr id="20" name="Picture 19">
            <a:extLst>
              <a:ext uri="{FF2B5EF4-FFF2-40B4-BE49-F238E27FC236}">
                <a16:creationId xmlns:a16="http://schemas.microsoft.com/office/drawing/2014/main" id="{850A7250-740E-885C-FA83-918ACF1983F0}"/>
              </a:ext>
            </a:extLst>
          </p:cNvPr>
          <p:cNvPicPr>
            <a:picLocks noChangeAspect="1"/>
          </p:cNvPicPr>
          <p:nvPr/>
        </p:nvPicPr>
        <p:blipFill>
          <a:blip r:embed="rId9"/>
          <a:stretch>
            <a:fillRect/>
          </a:stretch>
        </p:blipFill>
        <p:spPr>
          <a:xfrm>
            <a:off x="4754099" y="985007"/>
            <a:ext cx="4313172" cy="56776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9883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086212"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Solution to Programming Exercise</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5BEDD734-471A-DB82-B62D-C571D55EDBB7}"/>
              </a:ext>
            </a:extLst>
          </p:cNvPr>
          <p:cNvSpPr txBox="1">
            <a:spLocks/>
          </p:cNvSpPr>
          <p:nvPr/>
        </p:nvSpPr>
        <p:spPr>
          <a:xfrm>
            <a:off x="4538717" y="952603"/>
            <a:ext cx="6921320" cy="145808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First, instead of re-writing the code. I will present to you the finished solution and then we will explain each code one-by-one. This is to save time and minimize error.</a:t>
            </a:r>
          </a:p>
        </p:txBody>
      </p:sp>
      <p:sp>
        <p:nvSpPr>
          <p:cNvPr id="3" name="Title 1">
            <a:extLst>
              <a:ext uri="{FF2B5EF4-FFF2-40B4-BE49-F238E27FC236}">
                <a16:creationId xmlns:a16="http://schemas.microsoft.com/office/drawing/2014/main" id="{45BDB86D-FDC6-726F-72CA-025F8C247BF9}"/>
              </a:ext>
            </a:extLst>
          </p:cNvPr>
          <p:cNvSpPr txBox="1">
            <a:spLocks/>
          </p:cNvSpPr>
          <p:nvPr/>
        </p:nvSpPr>
        <p:spPr>
          <a:xfrm>
            <a:off x="4538717" y="2410691"/>
            <a:ext cx="6921320" cy="240515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Second, I will not be using </a:t>
            </a:r>
            <a:r>
              <a:rPr lang="en-PH" sz="2400" dirty="0" err="1"/>
              <a:t>VSCode</a:t>
            </a:r>
            <a:r>
              <a:rPr lang="en-PH" sz="2400" dirty="0"/>
              <a:t>. For small projects, I prefer to use a ”pure” text editor, so that I would have better control of the compiler commands. I will be using Sublime Text. And, for compilation I will be using the g++ version provided by Clang, which in turn is the default C++ compiler suit in MacOS.</a:t>
            </a:r>
          </a:p>
        </p:txBody>
      </p:sp>
    </p:spTree>
    <p:extLst>
      <p:ext uri="{BB962C8B-B14F-4D97-AF65-F5344CB8AC3E}">
        <p14:creationId xmlns:p14="http://schemas.microsoft.com/office/powerpoint/2010/main" val="17441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4608</TotalTime>
  <Words>8809</Words>
  <Application>Microsoft Macintosh PowerPoint</Application>
  <PresentationFormat>Widescreen</PresentationFormat>
  <Paragraphs>488</Paragraphs>
  <Slides>60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END OF PART #1</vt:lpstr>
      <vt:lpstr>Part 2:  Programming Exercise</vt:lpstr>
      <vt:lpstr>Part 2:  Programming Exercise</vt:lpstr>
      <vt:lpstr>Part 2:  Programming Exercise</vt:lpstr>
      <vt:lpstr>Part 2:  Programming Exercise</vt:lpstr>
      <vt:lpstr>Part 2:  Programming 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39</cp:revision>
  <dcterms:created xsi:type="dcterms:W3CDTF">2023-09-04T04:13:16Z</dcterms:created>
  <dcterms:modified xsi:type="dcterms:W3CDTF">2023-09-11T14:11:33Z</dcterms:modified>
</cp:coreProperties>
</file>